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gif" ContentType="image/gif"/>
  <Default Extension="jpeg" ContentType="image/jpeg"/>
  <Default Extension="JPG" ContentType="image/.jp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5"/>
  </p:notesMasterIdLst>
  <p:sldIdLst>
    <p:sldId id="600" r:id="rId4"/>
    <p:sldId id="1576" r:id="rId6"/>
    <p:sldId id="1534" r:id="rId7"/>
    <p:sldId id="1535" r:id="rId8"/>
    <p:sldId id="1536" r:id="rId9"/>
    <p:sldId id="1537" r:id="rId10"/>
    <p:sldId id="1538" r:id="rId11"/>
    <p:sldId id="1539" r:id="rId12"/>
    <p:sldId id="1540" r:id="rId13"/>
    <p:sldId id="1541" r:id="rId14"/>
    <p:sldId id="1542" r:id="rId15"/>
    <p:sldId id="1543" r:id="rId16"/>
    <p:sldId id="1544" r:id="rId17"/>
    <p:sldId id="1545" r:id="rId18"/>
    <p:sldId id="1546" r:id="rId19"/>
    <p:sldId id="1547" r:id="rId20"/>
    <p:sldId id="1548" r:id="rId21"/>
    <p:sldId id="1549" r:id="rId22"/>
    <p:sldId id="1550" r:id="rId23"/>
    <p:sldId id="1551" r:id="rId24"/>
    <p:sldId id="1552" r:id="rId25"/>
    <p:sldId id="1553" r:id="rId26"/>
    <p:sldId id="1554" r:id="rId27"/>
    <p:sldId id="1555" r:id="rId28"/>
    <p:sldId id="1556" r:id="rId29"/>
    <p:sldId id="1557" r:id="rId30"/>
    <p:sldId id="1558" r:id="rId31"/>
    <p:sldId id="1559" r:id="rId32"/>
    <p:sldId id="1560" r:id="rId33"/>
    <p:sldId id="1561" r:id="rId34"/>
    <p:sldId id="1562" r:id="rId35"/>
    <p:sldId id="1563" r:id="rId36"/>
    <p:sldId id="1564" r:id="rId37"/>
    <p:sldId id="1565" r:id="rId38"/>
    <p:sldId id="1566" r:id="rId39"/>
    <p:sldId id="1567" r:id="rId40"/>
    <p:sldId id="1568" r:id="rId41"/>
    <p:sldId id="1569" r:id="rId42"/>
    <p:sldId id="1570" r:id="rId43"/>
    <p:sldId id="1571" r:id="rId44"/>
    <p:sldId id="1572" r:id="rId45"/>
    <p:sldId id="1573" r:id="rId46"/>
    <p:sldId id="1574" r:id="rId47"/>
    <p:sldId id="1575" r:id="rId48"/>
  </p:sldIdLst>
  <p:sldSz cx="9144000" cy="5143500" type="screen16x9"/>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A901"/>
    <a:srgbClr val="7FBD01"/>
    <a:srgbClr val="ADD05D"/>
    <a:srgbClr val="ED7D31"/>
    <a:srgbClr val="0070C0"/>
    <a:srgbClr val="3366FF"/>
    <a:srgbClr val="26262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3" autoAdjust="0"/>
    <p:restoredTop sz="74568" autoAdjust="0"/>
  </p:normalViewPr>
  <p:slideViewPr>
    <p:cSldViewPr snapToGrid="0" showGuides="1">
      <p:cViewPr varScale="1">
        <p:scale>
          <a:sx n="61" d="100"/>
          <a:sy n="61" d="100"/>
        </p:scale>
        <p:origin x="664" y="36"/>
      </p:cViewPr>
      <p:guideLst>
        <p:guide orient="horz" pos="280"/>
        <p:guide orient="horz" pos="2828"/>
        <p:guide pos="5350"/>
        <p:guide pos="330"/>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2" Type="http://schemas.openxmlformats.org/officeDocument/2006/relationships/tags" Target="tags/tag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D77B4-E4B4-4D3C-A9C5-EB900FF3B1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D5EBB-275F-4C24-B082-C5EEF14355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ink.zhihu.com/?target=http%3A//kaiminghe.com/" TargetMode="External"/><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ink.zhihu.com/?target=http%3A//kaiminghe.com/" TargetMode="External"/><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注意哪些维度的对应。第一层卷积的*</a:t>
            </a:r>
            <a:r>
              <a:rPr lang="en-US" altLang="zh-CN" dirty="0"/>
              <a:t>5</a:t>
            </a:r>
            <a:r>
              <a:rPr lang="zh-CN" altLang="en-US" dirty="0"/>
              <a:t>*</a:t>
            </a:r>
            <a:r>
              <a:rPr lang="en-US" altLang="zh-CN" dirty="0"/>
              <a:t>3</a:t>
            </a:r>
            <a:r>
              <a:rPr lang="zh-CN" altLang="en-US" dirty="0"/>
              <a:t>的</a:t>
            </a:r>
            <a:r>
              <a:rPr lang="en-US" altLang="zh-CN" dirty="0"/>
              <a:t>3</a:t>
            </a:r>
            <a:r>
              <a:rPr lang="zh-CN" altLang="en-US" dirty="0"/>
              <a:t>一定和前一层的通道相对应。</a:t>
            </a:r>
            <a:endParaRPr lang="en-US" altLang="zh-CN" dirty="0"/>
          </a:p>
          <a:p>
            <a:endParaRPr lang="en-US" altLang="zh-CN" dirty="0"/>
          </a:p>
          <a:p>
            <a:r>
              <a:rPr lang="zh-CN" altLang="en-US" dirty="0"/>
              <a:t>注意所谓的卷积层并不是图中画出的那个矩形，而是两个矩形之间的部分。画出的那个矩形已经是卷积后的结果：特征图了！</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当步长比较小时，是慢慢地细粒度地提取特征；</a:t>
            </a:r>
            <a:endParaRPr lang="en-US" altLang="zh-CN" dirty="0"/>
          </a:p>
          <a:p>
            <a:r>
              <a:rPr lang="zh-CN" altLang="en-US" dirty="0"/>
              <a:t>步长比较大时，是大刀阔斧地比较粗地提取特征。提取的特征比较少。</a:t>
            </a:r>
            <a:endParaRPr lang="en-US" altLang="zh-CN" dirty="0"/>
          </a:p>
          <a:p>
            <a:endParaRPr lang="en-US" altLang="zh-CN" dirty="0"/>
          </a:p>
          <a:p>
            <a:r>
              <a:rPr lang="zh-CN" altLang="en-US" dirty="0"/>
              <a:t>在图像任务中，步长设置为</a:t>
            </a:r>
            <a:r>
              <a:rPr lang="en-US" altLang="zh-CN" dirty="0"/>
              <a:t>1</a:t>
            </a:r>
            <a:r>
              <a:rPr lang="zh-CN" altLang="en-US" dirty="0"/>
              <a:t>的比较多。</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卷积核尺寸：目前见到的最小的也就是</a:t>
            </a:r>
            <a:r>
              <a:rPr lang="en-US" altLang="zh-CN" dirty="0"/>
              <a:t>3</a:t>
            </a:r>
            <a:r>
              <a:rPr lang="zh-CN" altLang="en-US" dirty="0"/>
              <a:t>*</a:t>
            </a:r>
            <a:r>
              <a:rPr lang="en-US" altLang="zh-CN" dirty="0"/>
              <a:t>3</a:t>
            </a:r>
            <a:r>
              <a:rPr lang="zh-CN" altLang="en-US" dirty="0"/>
              <a:t>的。</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最上面那个 </a:t>
            </a:r>
            <a:r>
              <a:rPr lang="en-US" altLang="zh-CN" dirty="0"/>
              <a:t>+pad 1</a:t>
            </a:r>
            <a:r>
              <a:rPr lang="zh-CN" altLang="en-US" dirty="0"/>
              <a:t>，就是填充了一层边界。</a:t>
            </a:r>
            <a:endParaRPr lang="en-US" altLang="zh-CN" dirty="0"/>
          </a:p>
          <a:p>
            <a:endParaRPr lang="en-US" altLang="zh-CN" dirty="0"/>
          </a:p>
          <a:p>
            <a:r>
              <a:rPr lang="zh-CN" altLang="en-US" dirty="0"/>
              <a:t>不同部位的作用大小不同，重叠区域会多次对特征图产生结果。  一般边界点被重复计算的次数少，故作用最小。这不公平。</a:t>
            </a:r>
            <a:endParaRPr lang="en-US" altLang="zh-CN" dirty="0"/>
          </a:p>
          <a:p>
            <a:r>
              <a:rPr lang="zh-CN" altLang="en-US" dirty="0"/>
              <a:t>加一圈边界，就使得原先的边界点不是边界了，从一定程度上弥补了边界点缺少被重视的问题。</a:t>
            </a:r>
            <a:endParaRPr lang="en-US" altLang="zh-CN" dirty="0"/>
          </a:p>
          <a:p>
            <a:endParaRPr lang="en-US" altLang="zh-CN" dirty="0"/>
          </a:p>
          <a:p>
            <a:r>
              <a:rPr lang="zh-CN" altLang="en-US" dirty="0"/>
              <a:t>为什么填充</a:t>
            </a:r>
            <a:r>
              <a:rPr lang="en-US" altLang="zh-CN" dirty="0"/>
              <a:t>0</a:t>
            </a:r>
            <a:r>
              <a:rPr lang="zh-CN" altLang="en-US" dirty="0"/>
              <a:t>呢？   </a:t>
            </a:r>
            <a:endParaRPr lang="en-US" altLang="zh-CN" dirty="0"/>
          </a:p>
          <a:p>
            <a:r>
              <a:rPr lang="zh-CN" altLang="en-US" dirty="0"/>
              <a:t>填充的值都是</a:t>
            </a:r>
            <a:r>
              <a:rPr lang="en-US" altLang="zh-CN" dirty="0"/>
              <a:t>0</a:t>
            </a:r>
            <a:r>
              <a:rPr lang="zh-CN" altLang="en-US" dirty="0"/>
              <a:t>，被称为</a:t>
            </a:r>
            <a:r>
              <a:rPr lang="en-US" altLang="zh-CN" dirty="0"/>
              <a:t>zero padding</a:t>
            </a:r>
            <a:r>
              <a:rPr lang="zh-CN" altLang="en-US" dirty="0"/>
              <a:t>。这样这些填充值不会对特征产生作用。</a:t>
            </a:r>
            <a:endParaRPr lang="en-US" altLang="zh-CN" dirty="0"/>
          </a:p>
          <a:p>
            <a:endParaRPr lang="en-US" altLang="zh-CN" dirty="0"/>
          </a:p>
          <a:p>
            <a:r>
              <a:rPr lang="zh-CN" altLang="en-US" dirty="0"/>
              <a:t>一般添加一圈（</a:t>
            </a:r>
            <a:r>
              <a:rPr lang="en-US" altLang="zh-CN" dirty="0"/>
              <a:t>Pad + 1</a:t>
            </a:r>
            <a:r>
              <a:rPr lang="zh-CN" altLang="en-US" dirty="0"/>
              <a:t>）就够了</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前面可以发现，输入图像与卷积核进行卷积后的结果中损失了部分值，输入图像的边缘被“修剪”掉了（边缘处只检测了部分像素点，丢失了图片边界处的众多信息）。这是因为边缘上的像素永远不会位于卷积核中心，而卷积核也没法扩展到边缘区域以外。</a:t>
            </a:r>
            <a:endParaRPr lang="zh-CN" altLang="en-US"/>
          </a:p>
          <a:p>
            <a:endParaRPr lang="zh-CN" altLang="en-US"/>
          </a:p>
          <a:p>
            <a:r>
              <a:rPr lang="zh-CN" altLang="en-US">
                <a:sym typeface="+mn-ea"/>
              </a:rPr>
              <a:t>这个结果我们是不能接受的，有时我们还希望输入和输出的大小应该保持一致。为解决这个问题，可以在进行卷积操作前，对原矩阵进行边界填充（Padding），也就是在矩阵的边界上填充一些值，以增加矩阵的大小，通常都用“”来进行填充的。</a:t>
            </a:r>
            <a:endParaRPr lang="zh-CN" altLang="en-US"/>
          </a:p>
          <a:p>
            <a:endParaRPr lang="zh-CN" altLang="en-US"/>
          </a:p>
          <a:p>
            <a:r>
              <a:rPr lang="zh-CN" altLang="en-US">
                <a:sym typeface="+mn-ea"/>
              </a:rPr>
              <a:t>前面可以发现，输入图像与卷积核进行卷积后的结果中损失了部分值，输入图像的边缘被“修剪”掉了（边缘处只检测了部分像素点，丢失了图片边界处的众多信息）。这是因为边缘上的像素永远不会位于卷积核中心，而卷积核也没法扩展到边缘区域以外。</a:t>
            </a:r>
            <a:endParaRPr lang="zh-CN" altLang="en-US"/>
          </a:p>
          <a:p>
            <a:endParaRPr lang="zh-CN" altLang="en-US"/>
          </a:p>
          <a:p>
            <a:r>
              <a:rPr lang="zh-CN" altLang="en-US">
                <a:sym typeface="+mn-ea"/>
              </a:rPr>
              <a:t>这个结果我们是不能接受的，有时我们还希望输入和输出的大小应该保持一致。为解决这个问题，可以在进行卷积操作前，对原矩阵进行边界填充（Padding），也就是在矩阵的边界上填充一些值，以增加矩阵的大小，通常都用“”来进行填充的。</a:t>
            </a:r>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卷积核个数：有几个（组，</a:t>
            </a:r>
            <a:r>
              <a:rPr lang="en-US" altLang="zh-CN" dirty="0"/>
              <a:t>RGB</a:t>
            </a:r>
            <a:r>
              <a:rPr lang="zh-CN" altLang="en-US" dirty="0"/>
              <a:t>的话一组</a:t>
            </a:r>
            <a:r>
              <a:rPr lang="en-US" altLang="zh-CN" dirty="0"/>
              <a:t>3</a:t>
            </a:r>
            <a:r>
              <a:rPr lang="zh-CN" altLang="en-US" dirty="0"/>
              <a:t>个）卷积核就会得到几个特征图。</a:t>
            </a:r>
            <a:endParaRPr lang="en-US" altLang="zh-CN" dirty="0"/>
          </a:p>
          <a:p>
            <a:r>
              <a:rPr lang="zh-CN" altLang="en-US" dirty="0"/>
              <a:t>或者说，一个卷积核就是：</a:t>
            </a:r>
            <a:r>
              <a:rPr lang="en-US" altLang="zh-CN" dirty="0"/>
              <a:t>5</a:t>
            </a:r>
            <a:r>
              <a:rPr lang="zh-CN" altLang="en-US" dirty="0"/>
              <a:t>*</a:t>
            </a:r>
            <a:r>
              <a:rPr lang="en-US" altLang="zh-CN" dirty="0"/>
              <a:t>5</a:t>
            </a:r>
            <a:r>
              <a:rPr lang="zh-CN" altLang="en-US" dirty="0"/>
              <a:t>*</a:t>
            </a:r>
            <a:r>
              <a:rPr lang="en-US" altLang="zh-CN" dirty="0"/>
              <a:t>3</a:t>
            </a:r>
            <a:r>
              <a:rPr lang="zh-CN" altLang="en-US" dirty="0"/>
              <a:t>，就代表三个通道都有了。</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也就是说：</a:t>
            </a:r>
            <a:r>
              <a:rPr lang="zh-CN" altLang="en-US" sz="1200" b="1" i="0" u="none" strike="noStrike" baseline="0" dirty="0">
                <a:latin typeface="MicrosoftYaHei"/>
              </a:rPr>
              <a:t>经过卷积操作后也可以保持特征图长度、宽度不变。</a:t>
            </a:r>
            <a:endParaRPr lang="en-US" altLang="zh-CN" dirty="0"/>
          </a:p>
          <a:p>
            <a:r>
              <a:rPr lang="zh-CN" altLang="en-US" dirty="0"/>
              <a:t>所以特征图不一定变小额。</a:t>
            </a:r>
            <a:endParaRPr lang="zh-CN" altLang="en-US" dirty="0"/>
          </a:p>
          <a:p>
            <a:endParaRPr lang="zh-CN" altLang="en-US" dirty="0"/>
          </a:p>
          <a:p>
            <a:pPr algn="l"/>
            <a:r>
              <a:rPr lang="zh-CN" altLang="en-US" b="1" dirty="0">
                <a:latin typeface="MicrosoftYaHei"/>
                <a:sym typeface="+mn-ea"/>
              </a:rPr>
              <a:t>如果输入数据是</a:t>
            </a:r>
            <a:r>
              <a:rPr lang="en-US" altLang="zh-CN" b="1" dirty="0">
                <a:latin typeface="MicrosoftYaHei"/>
                <a:sym typeface="+mn-ea"/>
              </a:rPr>
              <a:t>32*32*3</a:t>
            </a:r>
            <a:r>
              <a:rPr lang="zh-CN" altLang="en-US" b="1" dirty="0">
                <a:latin typeface="MicrosoftYaHei"/>
                <a:sym typeface="+mn-ea"/>
              </a:rPr>
              <a:t>的图像，用</a:t>
            </a:r>
            <a:r>
              <a:rPr lang="en-US" altLang="zh-CN" b="1" dirty="0">
                <a:latin typeface="MicrosoftYaHei"/>
                <a:sym typeface="+mn-ea"/>
              </a:rPr>
              <a:t>10</a:t>
            </a:r>
            <a:r>
              <a:rPr lang="zh-CN" altLang="en-US" b="1" dirty="0">
                <a:latin typeface="MicrosoftYaHei"/>
                <a:sym typeface="+mn-ea"/>
              </a:rPr>
              <a:t>个</a:t>
            </a:r>
            <a:r>
              <a:rPr lang="en-US" altLang="zh-CN" b="1" dirty="0">
                <a:latin typeface="MicrosoftYaHei"/>
                <a:sym typeface="+mn-ea"/>
              </a:rPr>
              <a:t>5*5*3</a:t>
            </a:r>
            <a:r>
              <a:rPr lang="zh-CN" altLang="en-US" b="1" dirty="0">
                <a:latin typeface="MicrosoftYaHei"/>
                <a:sym typeface="+mn-ea"/>
              </a:rPr>
              <a:t>的</a:t>
            </a:r>
            <a:r>
              <a:rPr lang="en-US" altLang="zh-CN" b="1" dirty="0">
                <a:latin typeface="MicrosoftYaHei"/>
                <a:sym typeface="+mn-ea"/>
              </a:rPr>
              <a:t>filter</a:t>
            </a:r>
            <a:r>
              <a:rPr lang="zh-CN" altLang="en-US" b="1" dirty="0">
                <a:latin typeface="MicrosoftYaHei"/>
                <a:sym typeface="+mn-ea"/>
              </a:rPr>
              <a:t>来进行卷积操作，</a:t>
            </a:r>
            <a:endParaRPr lang="zh-CN" altLang="en-US" b="1" i="0" u="none" strike="noStrike" baseline="0" dirty="0">
              <a:latin typeface="MicrosoftYaHei"/>
            </a:endParaRPr>
          </a:p>
          <a:p>
            <a:pPr algn="l"/>
            <a:r>
              <a:rPr lang="zh-CN" altLang="en-US" b="1" dirty="0">
                <a:latin typeface="MicrosoftYaHei"/>
                <a:sym typeface="+mn-ea"/>
              </a:rPr>
              <a:t>指定步长为</a:t>
            </a:r>
            <a:r>
              <a:rPr lang="en-US" altLang="zh-CN" b="1" dirty="0">
                <a:latin typeface="MicrosoftYaHei"/>
                <a:sym typeface="+mn-ea"/>
              </a:rPr>
              <a:t>1</a:t>
            </a:r>
            <a:r>
              <a:rPr lang="zh-CN" altLang="en-US" b="1" dirty="0">
                <a:latin typeface="MicrosoftYaHei"/>
                <a:sym typeface="+mn-ea"/>
              </a:rPr>
              <a:t>，边界填充为</a:t>
            </a:r>
            <a:r>
              <a:rPr lang="en-US" altLang="zh-CN" b="1" dirty="0">
                <a:latin typeface="MicrosoftYaHei"/>
                <a:sym typeface="+mn-ea"/>
              </a:rPr>
              <a:t>2</a:t>
            </a:r>
            <a:r>
              <a:rPr lang="zh-CN" altLang="en-US" b="1" dirty="0">
                <a:latin typeface="MicrosoftYaHei"/>
                <a:sym typeface="+mn-ea"/>
              </a:rPr>
              <a:t>，最终输入的规模为？</a:t>
            </a:r>
            <a:endParaRPr lang="zh-CN" altLang="en-US" b="1" dirty="0">
              <a:latin typeface="MicrosoftYaHei"/>
              <a:sym typeface="+mn-ea"/>
            </a:endParaRPr>
          </a:p>
          <a:p>
            <a:pPr algn="l"/>
            <a:endParaRPr lang="zh-CN" altLang="en-US" b="1" dirty="0">
              <a:latin typeface="MicrosoftYaHei"/>
              <a:sym typeface="+mn-ea"/>
            </a:endParaRPr>
          </a:p>
          <a:p>
            <a:pPr algn="l"/>
            <a:r>
              <a:rPr lang="en-US" altLang="zh-CN" b="1" dirty="0">
                <a:latin typeface="MicrosoftYaHei"/>
                <a:sym typeface="+mn-ea"/>
              </a:rPr>
              <a:t>(32-5+2*2)/1 + 1 = 32</a:t>
            </a:r>
            <a:r>
              <a:rPr lang="zh-CN" altLang="en-US" b="1" dirty="0">
                <a:latin typeface="MicrosoftYaHei"/>
                <a:sym typeface="+mn-ea"/>
              </a:rPr>
              <a:t>，所以输出规模为</a:t>
            </a:r>
            <a:r>
              <a:rPr lang="en-US" altLang="zh-CN" b="1" dirty="0">
                <a:latin typeface="MicrosoftYaHei"/>
                <a:sym typeface="+mn-ea"/>
              </a:rPr>
              <a:t>32*32*10</a:t>
            </a:r>
            <a:r>
              <a:rPr lang="zh-CN" altLang="en-US" b="1" dirty="0">
                <a:latin typeface="MicrosoftYaHei"/>
                <a:sym typeface="+mn-ea"/>
              </a:rPr>
              <a:t>。</a:t>
            </a:r>
            <a:r>
              <a:rPr lang="en-US" altLang="zh-CN" b="1" dirty="0">
                <a:latin typeface="MicrosoftYaHei"/>
                <a:sym typeface="+mn-ea"/>
              </a:rPr>
              <a:t> </a:t>
            </a:r>
            <a:r>
              <a:rPr lang="zh-CN" altLang="en-US" b="1" dirty="0">
                <a:sym typeface="+mn-ea"/>
              </a:rPr>
              <a:t>也就是说：</a:t>
            </a:r>
            <a:r>
              <a:rPr lang="zh-CN" altLang="en-US" b="1" dirty="0">
                <a:latin typeface="MicrosoftYaHei"/>
                <a:sym typeface="+mn-ea"/>
              </a:rPr>
              <a:t>经过卷积操作后也可以保持特征图长度、宽度不变。</a:t>
            </a:r>
            <a:endParaRPr lang="en-US" altLang="zh-CN" b="1" dirty="0"/>
          </a:p>
          <a:p>
            <a:pPr algn="l"/>
            <a:endParaRPr lang="zh-CN" altLang="en-US" b="1" dirty="0"/>
          </a:p>
          <a:p>
            <a:pPr algn="l"/>
            <a:endParaRPr lang="zh-CN" altLang="en-US" b="1"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也就是说：</a:t>
            </a:r>
            <a:r>
              <a:rPr lang="zh-CN" altLang="en-US" sz="1200" b="1" i="0" u="none" strike="noStrike" baseline="0" dirty="0">
                <a:latin typeface="MicrosoftYaHei"/>
              </a:rPr>
              <a:t>经过卷积操作后也可以保持特征图长度、宽度不变。</a:t>
            </a:r>
            <a:endParaRPr lang="en-US" altLang="zh-CN" dirty="0"/>
          </a:p>
          <a:p>
            <a:r>
              <a:rPr lang="zh-CN" altLang="en-US" dirty="0"/>
              <a:t>所以特征图不一定变小额。</a:t>
            </a:r>
            <a:endParaRPr lang="zh-CN" altLang="en-US" dirty="0"/>
          </a:p>
          <a:p>
            <a:endParaRPr lang="zh-CN" altLang="en-US" dirty="0"/>
          </a:p>
          <a:p>
            <a:pPr algn="l"/>
            <a:r>
              <a:rPr lang="zh-CN" altLang="en-US" b="1" dirty="0">
                <a:latin typeface="MicrosoftYaHei"/>
                <a:sym typeface="+mn-ea"/>
              </a:rPr>
              <a:t>如果输入数据是</a:t>
            </a:r>
            <a:r>
              <a:rPr lang="en-US" altLang="zh-CN" b="1" dirty="0">
                <a:latin typeface="MicrosoftYaHei"/>
                <a:sym typeface="+mn-ea"/>
              </a:rPr>
              <a:t>32*32*3</a:t>
            </a:r>
            <a:r>
              <a:rPr lang="zh-CN" altLang="en-US" b="1" dirty="0">
                <a:latin typeface="MicrosoftYaHei"/>
                <a:sym typeface="+mn-ea"/>
              </a:rPr>
              <a:t>的图像，用</a:t>
            </a:r>
            <a:r>
              <a:rPr lang="en-US" altLang="zh-CN" b="1" dirty="0">
                <a:latin typeface="MicrosoftYaHei"/>
                <a:sym typeface="+mn-ea"/>
              </a:rPr>
              <a:t>10</a:t>
            </a:r>
            <a:r>
              <a:rPr lang="zh-CN" altLang="en-US" b="1" dirty="0">
                <a:latin typeface="MicrosoftYaHei"/>
                <a:sym typeface="+mn-ea"/>
              </a:rPr>
              <a:t>个</a:t>
            </a:r>
            <a:r>
              <a:rPr lang="en-US" altLang="zh-CN" b="1" dirty="0">
                <a:latin typeface="MicrosoftYaHei"/>
                <a:sym typeface="+mn-ea"/>
              </a:rPr>
              <a:t>5*5*3</a:t>
            </a:r>
            <a:r>
              <a:rPr lang="zh-CN" altLang="en-US" b="1" dirty="0">
                <a:latin typeface="MicrosoftYaHei"/>
                <a:sym typeface="+mn-ea"/>
              </a:rPr>
              <a:t>的</a:t>
            </a:r>
            <a:r>
              <a:rPr lang="en-US" altLang="zh-CN" b="1" dirty="0">
                <a:latin typeface="MicrosoftYaHei"/>
                <a:sym typeface="+mn-ea"/>
              </a:rPr>
              <a:t>filter</a:t>
            </a:r>
            <a:r>
              <a:rPr lang="zh-CN" altLang="en-US" b="1" dirty="0">
                <a:latin typeface="MicrosoftYaHei"/>
                <a:sym typeface="+mn-ea"/>
              </a:rPr>
              <a:t>来进行卷积操作，</a:t>
            </a:r>
            <a:endParaRPr lang="zh-CN" altLang="en-US" b="1" i="0" u="none" strike="noStrike" baseline="0" dirty="0">
              <a:latin typeface="MicrosoftYaHei"/>
            </a:endParaRPr>
          </a:p>
          <a:p>
            <a:pPr algn="l"/>
            <a:r>
              <a:rPr lang="zh-CN" altLang="en-US" b="1" dirty="0">
                <a:latin typeface="MicrosoftYaHei"/>
                <a:sym typeface="+mn-ea"/>
              </a:rPr>
              <a:t>指定步长为</a:t>
            </a:r>
            <a:r>
              <a:rPr lang="en-US" altLang="zh-CN" b="1" dirty="0">
                <a:latin typeface="MicrosoftYaHei"/>
                <a:sym typeface="+mn-ea"/>
              </a:rPr>
              <a:t>1</a:t>
            </a:r>
            <a:r>
              <a:rPr lang="zh-CN" altLang="en-US" b="1" dirty="0">
                <a:latin typeface="MicrosoftYaHei"/>
                <a:sym typeface="+mn-ea"/>
              </a:rPr>
              <a:t>，边界填充为</a:t>
            </a:r>
            <a:r>
              <a:rPr lang="en-US" altLang="zh-CN" b="1" dirty="0">
                <a:latin typeface="MicrosoftYaHei"/>
                <a:sym typeface="+mn-ea"/>
              </a:rPr>
              <a:t>2</a:t>
            </a:r>
            <a:r>
              <a:rPr lang="zh-CN" altLang="en-US" b="1" dirty="0">
                <a:latin typeface="MicrosoftYaHei"/>
                <a:sym typeface="+mn-ea"/>
              </a:rPr>
              <a:t>，最终输入的规模为？</a:t>
            </a:r>
            <a:endParaRPr lang="zh-CN" altLang="en-US" b="1" dirty="0">
              <a:latin typeface="MicrosoftYaHei"/>
              <a:sym typeface="+mn-ea"/>
            </a:endParaRPr>
          </a:p>
          <a:p>
            <a:pPr algn="l"/>
            <a:endParaRPr lang="zh-CN" altLang="en-US" b="1" dirty="0">
              <a:latin typeface="MicrosoftYaHei"/>
              <a:sym typeface="+mn-ea"/>
            </a:endParaRPr>
          </a:p>
          <a:p>
            <a:pPr algn="l"/>
            <a:r>
              <a:rPr lang="en-US" altLang="zh-CN" b="1" dirty="0">
                <a:latin typeface="MicrosoftYaHei"/>
                <a:sym typeface="+mn-ea"/>
              </a:rPr>
              <a:t>(32-5+2*2)/1 + 1 = 32</a:t>
            </a:r>
            <a:r>
              <a:rPr lang="zh-CN" altLang="en-US" b="1" dirty="0">
                <a:latin typeface="MicrosoftYaHei"/>
                <a:sym typeface="+mn-ea"/>
              </a:rPr>
              <a:t>，所以输出规模为</a:t>
            </a:r>
            <a:r>
              <a:rPr lang="en-US" altLang="zh-CN" b="1" dirty="0">
                <a:latin typeface="MicrosoftYaHei"/>
                <a:sym typeface="+mn-ea"/>
              </a:rPr>
              <a:t>32*32*10</a:t>
            </a:r>
            <a:r>
              <a:rPr lang="zh-CN" altLang="en-US" b="1" dirty="0">
                <a:latin typeface="MicrosoftYaHei"/>
                <a:sym typeface="+mn-ea"/>
              </a:rPr>
              <a:t>。</a:t>
            </a:r>
            <a:r>
              <a:rPr lang="en-US" altLang="zh-CN" b="1" dirty="0">
                <a:latin typeface="MicrosoftYaHei"/>
                <a:sym typeface="+mn-ea"/>
              </a:rPr>
              <a:t> </a:t>
            </a:r>
            <a:r>
              <a:rPr lang="zh-CN" altLang="en-US" b="1" dirty="0">
                <a:sym typeface="+mn-ea"/>
              </a:rPr>
              <a:t>也就是说：</a:t>
            </a:r>
            <a:r>
              <a:rPr lang="zh-CN" altLang="en-US" b="1" dirty="0">
                <a:latin typeface="MicrosoftYaHei"/>
                <a:sym typeface="+mn-ea"/>
              </a:rPr>
              <a:t>经过卷积操作后也可以保持特征图长度、宽度不变。</a:t>
            </a:r>
            <a:endParaRPr lang="en-US" altLang="zh-CN" b="1" dirty="0"/>
          </a:p>
          <a:p>
            <a:pPr algn="l"/>
            <a:endParaRPr lang="zh-CN" altLang="en-US" b="1" dirty="0"/>
          </a:p>
          <a:p>
            <a:pPr algn="l"/>
            <a:endParaRPr lang="zh-CN" altLang="en-US" b="1"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我们对图像的不同部分，用的是同一个卷积核。故称为卷积参数共享，故而节省参数。</a:t>
            </a:r>
            <a:endParaRPr lang="en-US" altLang="zh-CN" dirty="0"/>
          </a:p>
          <a:p>
            <a:endParaRPr lang="en-US" altLang="zh-CN" dirty="0"/>
          </a:p>
          <a:p>
            <a:r>
              <a:rPr lang="zh-CN" altLang="en-US" dirty="0"/>
              <a:t>如果是全连接层，则是</a:t>
            </a:r>
            <a:r>
              <a:rPr lang="en-US" altLang="zh-CN" dirty="0"/>
              <a:t>32</a:t>
            </a:r>
            <a:r>
              <a:rPr lang="zh-CN" altLang="en-US" dirty="0"/>
              <a:t>*</a:t>
            </a:r>
            <a:r>
              <a:rPr lang="en-US" altLang="zh-CN" dirty="0"/>
              <a:t>32</a:t>
            </a:r>
            <a:r>
              <a:rPr lang="zh-CN" altLang="en-US" dirty="0"/>
              <a:t>*</a:t>
            </a:r>
            <a:r>
              <a:rPr lang="en-US" altLang="zh-CN" dirty="0"/>
              <a:t>3 = 3072</a:t>
            </a:r>
            <a:r>
              <a:rPr lang="zh-CN" altLang="en-US" dirty="0"/>
              <a:t>个输入，如果是</a:t>
            </a:r>
            <a:r>
              <a:rPr lang="en-US" altLang="zh-CN" dirty="0"/>
              <a:t>100</a:t>
            </a:r>
            <a:r>
              <a:rPr lang="zh-CN" altLang="en-US" dirty="0"/>
              <a:t>个特征，则是</a:t>
            </a:r>
            <a:r>
              <a:rPr lang="en-US" altLang="zh-CN" dirty="0"/>
              <a:t>3072</a:t>
            </a:r>
            <a:r>
              <a:rPr lang="zh-CN" altLang="en-US" dirty="0"/>
              <a:t>*</a:t>
            </a:r>
            <a:r>
              <a:rPr lang="en-US" altLang="zh-CN" dirty="0"/>
              <a:t>100</a:t>
            </a:r>
            <a:r>
              <a:rPr lang="zh-CN" altLang="en-US" dirty="0"/>
              <a:t>了！  </a:t>
            </a:r>
            <a:r>
              <a:rPr lang="en-US" altLang="zh-CN" dirty="0"/>
              <a:t>----  </a:t>
            </a:r>
            <a:r>
              <a:rPr lang="zh-CN" altLang="en-US" dirty="0"/>
              <a:t>画画图。或提问。</a:t>
            </a:r>
            <a:endParaRPr lang="en-US" altLang="zh-CN" dirty="0"/>
          </a:p>
          <a:p>
            <a:r>
              <a:rPr lang="zh-CN" altLang="en-US" dirty="0"/>
              <a:t>则是</a:t>
            </a:r>
            <a:r>
              <a:rPr lang="en-US" altLang="zh-CN" dirty="0"/>
              <a:t>CNN</a:t>
            </a:r>
            <a:r>
              <a:rPr lang="zh-CN" altLang="en-US" dirty="0"/>
              <a:t>一个很显著的优点，减少参数。</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参数还是太多：</a:t>
            </a:r>
            <a:r>
              <a:rPr lang="en-US" altLang="zh-CN" dirty="0"/>
              <a:t>224</a:t>
            </a:r>
            <a:r>
              <a:rPr lang="zh-CN" altLang="en-US" dirty="0"/>
              <a:t>*</a:t>
            </a:r>
            <a:r>
              <a:rPr lang="en-US" altLang="zh-CN" dirty="0"/>
              <a:t>224</a:t>
            </a:r>
            <a:r>
              <a:rPr lang="zh-CN" altLang="en-US" dirty="0"/>
              <a:t>*</a:t>
            </a:r>
            <a:r>
              <a:rPr lang="en-US" altLang="zh-CN" dirty="0"/>
              <a:t>64 ---- 300</a:t>
            </a:r>
            <a:r>
              <a:rPr lang="zh-CN" altLang="en-US" dirty="0"/>
              <a:t>多万</a:t>
            </a:r>
            <a:endParaRPr lang="en-US" altLang="zh-CN" dirty="0"/>
          </a:p>
          <a:p>
            <a:r>
              <a:rPr lang="zh-CN" altLang="en-US" dirty="0"/>
              <a:t>池化：瘦身。长宽</a:t>
            </a:r>
            <a:r>
              <a:rPr lang="en-US" altLang="zh-CN" dirty="0"/>
              <a:t>1/2</a:t>
            </a:r>
            <a:r>
              <a:rPr lang="zh-CN" altLang="en-US" dirty="0"/>
              <a:t>，则总体为</a:t>
            </a:r>
            <a:r>
              <a:rPr lang="en-US" altLang="zh-CN" dirty="0"/>
              <a:t>1/4</a:t>
            </a:r>
            <a:r>
              <a:rPr lang="zh-CN" altLang="en-US" dirty="0"/>
              <a:t>了。当层数</a:t>
            </a:r>
            <a:r>
              <a:rPr lang="en-US" altLang="zh-CN" dirty="0"/>
              <a:t>64</a:t>
            </a:r>
            <a:r>
              <a:rPr lang="zh-CN" altLang="en-US" dirty="0"/>
              <a:t>不会变。</a:t>
            </a:r>
            <a:endParaRPr lang="en-US" altLang="zh-CN" dirty="0"/>
          </a:p>
          <a:p>
            <a:r>
              <a:rPr lang="zh-CN" altLang="en-US" dirty="0"/>
              <a:t>又被称为：</a:t>
            </a:r>
            <a:r>
              <a:rPr lang="en-US" altLang="zh-CN" dirty="0" err="1"/>
              <a:t>downsampling</a:t>
            </a:r>
            <a:endParaRPr lang="en-US" altLang="zh-CN" dirty="0"/>
          </a:p>
          <a:p>
            <a:endParaRPr lang="en-US" altLang="zh-CN" dirty="0"/>
          </a:p>
          <a:p>
            <a:r>
              <a:rPr lang="zh-CN" altLang="en-US" dirty="0"/>
              <a:t>那怎么瘦身呢？平均？  取最大值？</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如果用全连接神经网络处理大尺寸图像具有三个明显的缺点</a:t>
            </a:r>
            <a:r>
              <a:rPr lang="en-US" altLang="zh-CN" dirty="0"/>
              <a:t>：</a:t>
            </a:r>
            <a:endParaRPr lang="en-US" altLang="zh-CN" dirty="0"/>
          </a:p>
          <a:p>
            <a:r>
              <a:rPr lang="en-US" altLang="zh-CN" dirty="0"/>
              <a:t>（1）首先将图像展开为向量会丢失空间信息；</a:t>
            </a:r>
            <a:endParaRPr lang="en-US" altLang="zh-CN" dirty="0"/>
          </a:p>
          <a:p>
            <a:r>
              <a:rPr lang="en-US" altLang="zh-CN" dirty="0"/>
              <a:t>（2）其次参数过多效率低下，训练困难；</a:t>
            </a:r>
            <a:endParaRPr lang="en-US" altLang="zh-CN" dirty="0"/>
          </a:p>
          <a:p>
            <a:r>
              <a:rPr lang="en-US" altLang="zh-CN" dirty="0"/>
              <a:t>（3）同时大量的参数也很快会导致网络过拟合。</a:t>
            </a:r>
            <a:endParaRPr lang="en-US" altLang="zh-CN" dirty="0"/>
          </a:p>
          <a:p>
            <a:r>
              <a:rPr lang="en-US" altLang="zh-CN" dirty="0"/>
              <a:t>而使用卷积神经网络可以很好地解决上面的三个问题。</a:t>
            </a:r>
            <a:endParaRPr lang="en-US" altLang="zh-CN" dirty="0"/>
          </a:p>
          <a:p>
            <a:r>
              <a:rPr lang="en-US" altLang="zh-CN" b="1" dirty="0">
                <a:solidFill>
                  <a:srgbClr val="FF0000"/>
                </a:solidFill>
              </a:rPr>
              <a:t>与常规神经网络不同，卷积神经网络的各层中的神经元是3维排列的</a:t>
            </a:r>
            <a:r>
              <a:rPr lang="en-US" altLang="zh-CN" b="1" dirty="0"/>
              <a:t>：</a:t>
            </a:r>
            <a:r>
              <a:rPr lang="en-US" altLang="zh-CN" dirty="0"/>
              <a:t>宽度、高度和深度。其中的宽度和高度是很好理解的，因为本身卷积就是一个二维模板，但是在卷积神经网络中的深度指的是激活数据体的第三个维度，而不是整个网络的深度，整个网络的深度指的是网络的层数。举个例子来理解什么是宽度，高度和深度，假如使用CIFAR-10中的图像是作为卷积神经网络的输入，该输入数据体的维度是32x32x3（宽度，高度和深度）。我们将看到，层中的神经元将只与前一层中的一小块区域连接，而不是采取全连接方式。对于用来分类CIFAR-10中的图像的卷积网络，其最后的输出层的维度是1x1x10，因为在卷积神经网络结构的最后部分将会把全尺寸的图像压缩为包含分类评分的一个向量，向量是在深度方向排列的。下面是例子：</a:t>
            </a:r>
            <a:endParaRPr lang="en-US" altLang="zh-CN" dirty="0"/>
          </a:p>
          <a:p>
            <a:r>
              <a:rPr lang="en-US" altLang="zh-CN" b="1" dirty="0">
                <a:solidFill>
                  <a:srgbClr val="FF0000"/>
                </a:solidFill>
              </a:rPr>
              <a:t>图1中</a:t>
            </a:r>
            <a:r>
              <a:rPr lang="en-US" altLang="zh-CN" dirty="0"/>
              <a:t>左侧是一个3层的神经网络；右侧是一个卷积神经网络，将它的神经元在成3个维度（宽、高和深度）进行排列。卷积神经网络的每一层都将3D的输入数据变化为神经元3D的激活数据并输出。在图1的右侧，红色的输入层代表输入图像，所以它的宽度和高度就是图像的宽度和高度，它的深度是3（代表了红、绿、蓝3种颜色通道），与红色相邻的蓝色部分是经过卷积和池化之后的激活值（也可以看做是神经元） ，后面是接着的卷积池化层。</a:t>
            </a:r>
            <a:endParaRPr lang="en-US" altLang="zh-CN" dirty="0"/>
          </a:p>
          <a:p>
            <a:endParaRPr lang="en-US" altLang="zh-CN" dirty="0"/>
          </a:p>
          <a:p>
            <a:r>
              <a:rPr lang="en-US" altLang="zh-CN" dirty="0"/>
              <a:t>CNN</a:t>
            </a:r>
            <a:r>
              <a:rPr lang="zh-CN" altLang="en-US" dirty="0"/>
              <a:t>：输入就是二维图像。</a:t>
            </a:r>
            <a:r>
              <a:rPr lang="en-US" altLang="zh-CN" dirty="0"/>
              <a:t>-----</a:t>
            </a:r>
            <a:r>
              <a:rPr lang="zh-CN" altLang="en-US" dirty="0"/>
              <a:t>其实是三维的，他那个最左边的板子是有厚度的。灰度图厚度是</a:t>
            </a:r>
            <a:r>
              <a:rPr lang="en-US" altLang="zh-CN" dirty="0"/>
              <a:t>1</a:t>
            </a:r>
            <a:r>
              <a:rPr lang="zh-CN" altLang="en-US" dirty="0"/>
              <a:t>，</a:t>
            </a:r>
            <a:r>
              <a:rPr lang="en-US" altLang="zh-CN" dirty="0"/>
              <a:t>RGB</a:t>
            </a:r>
            <a:r>
              <a:rPr lang="zh-CN" altLang="en-US" dirty="0"/>
              <a:t>图就是</a:t>
            </a:r>
            <a:r>
              <a:rPr lang="en-US" altLang="zh-CN" dirty="0"/>
              <a:t>3</a:t>
            </a:r>
            <a:r>
              <a:rPr lang="zh-CN" altLang="en-US" dirty="0"/>
              <a:t>了。</a:t>
            </a:r>
            <a:endParaRPr lang="en-US" altLang="zh-CN" dirty="0"/>
          </a:p>
          <a:p>
            <a:r>
              <a:rPr lang="zh-CN" altLang="en-US" dirty="0"/>
              <a:t>更适合处理图像。</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只是个筛选，不需要计算，速度很快。</a:t>
            </a:r>
            <a:endParaRPr lang="en-US" altLang="zh-CN" dirty="0"/>
          </a:p>
          <a:p>
            <a:r>
              <a:rPr lang="zh-CN" altLang="en-US" dirty="0"/>
              <a:t>为什么选最大值，最大意味着这个权重比较重要。</a:t>
            </a:r>
            <a:endParaRPr lang="en-US" altLang="zh-CN" dirty="0"/>
          </a:p>
          <a:p>
            <a:endParaRPr lang="en-US" altLang="zh-CN" dirty="0"/>
          </a:p>
          <a:p>
            <a:r>
              <a:rPr lang="en-US" altLang="zh-CN" sz="1200" b="0" dirty="0"/>
              <a:t>Average Pooling</a:t>
            </a:r>
            <a:r>
              <a:rPr lang="zh-CN" altLang="en-US" sz="1200" b="0" dirty="0"/>
              <a:t>（平均池化）不多用，好的特征为什么要平均掉呢？人们也实验发现</a:t>
            </a:r>
            <a:r>
              <a:rPr lang="en-US" altLang="zh-CN" sz="1200" b="0" dirty="0"/>
              <a:t>max pooling</a:t>
            </a:r>
            <a:r>
              <a:rPr lang="zh-CN" altLang="en-US" sz="1200" b="0" dirty="0"/>
              <a:t>基本都比</a:t>
            </a:r>
            <a:r>
              <a:rPr lang="en-US" altLang="zh-CN" sz="1200" b="0" dirty="0"/>
              <a:t>average pooling</a:t>
            </a:r>
            <a:r>
              <a:rPr lang="zh-CN" altLang="en-US" sz="1200" b="0" dirty="0"/>
              <a:t>的效果好。故而后来就基本没人用</a:t>
            </a:r>
            <a:r>
              <a:rPr lang="en-US" altLang="zh-CN" sz="1200" b="0" dirty="0"/>
              <a:t>average pooling</a:t>
            </a:r>
            <a:r>
              <a:rPr lang="zh-CN" altLang="en-US" sz="1200" b="0" dirty="0"/>
              <a:t>了。</a:t>
            </a:r>
            <a:endParaRPr lang="zh-CN" altLang="en-US" b="0"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a:t>
            </a:r>
            <a:r>
              <a:rPr lang="en-US" altLang="zh-CN" dirty="0"/>
              <a:t>conv</a:t>
            </a:r>
            <a:r>
              <a:rPr lang="zh-CN" altLang="en-US" dirty="0"/>
              <a:t>后必定会跟着一个</a:t>
            </a:r>
            <a:r>
              <a:rPr lang="en-US" altLang="zh-CN" dirty="0" err="1"/>
              <a:t>Relu</a:t>
            </a:r>
            <a:r>
              <a:rPr lang="zh-CN" altLang="en-US" dirty="0"/>
              <a:t>激活层。</a:t>
            </a:r>
            <a:endParaRPr lang="en-US" altLang="zh-CN" dirty="0"/>
          </a:p>
          <a:p>
            <a:r>
              <a:rPr lang="zh-CN" altLang="en-US" dirty="0"/>
              <a:t>两次卷积后来一个</a:t>
            </a:r>
            <a:r>
              <a:rPr lang="en-US" altLang="zh-CN" dirty="0"/>
              <a:t>Pooling</a:t>
            </a:r>
            <a:r>
              <a:rPr lang="zh-CN" altLang="en-US" dirty="0"/>
              <a:t>；</a:t>
            </a:r>
            <a:endParaRPr lang="en-US" altLang="zh-CN" dirty="0"/>
          </a:p>
          <a:p>
            <a:r>
              <a:rPr lang="zh-CN" altLang="en-US" dirty="0"/>
              <a:t>最后要转化为</a:t>
            </a:r>
            <a:r>
              <a:rPr lang="en-US" altLang="zh-CN" dirty="0"/>
              <a:t>10</a:t>
            </a:r>
            <a:r>
              <a:rPr lang="zh-CN" altLang="en-US" dirty="0"/>
              <a:t>分类，还得依靠全连接层。卷积层只负责提取特征。</a:t>
            </a:r>
            <a:endParaRPr lang="en-US" altLang="zh-CN" dirty="0"/>
          </a:p>
          <a:p>
            <a:r>
              <a:rPr lang="zh-CN" altLang="en-US" dirty="0"/>
              <a:t>如果最后是</a:t>
            </a:r>
            <a:r>
              <a:rPr lang="en-US" altLang="zh-CN" dirty="0"/>
              <a:t>32</a:t>
            </a:r>
            <a:r>
              <a:rPr lang="zh-CN" altLang="en-US" dirty="0"/>
              <a:t>*</a:t>
            </a:r>
            <a:r>
              <a:rPr lang="en-US" altLang="zh-CN" dirty="0"/>
              <a:t>32</a:t>
            </a:r>
            <a:r>
              <a:rPr lang="zh-CN" altLang="en-US" dirty="0"/>
              <a:t>*</a:t>
            </a:r>
            <a:r>
              <a:rPr lang="en-US" altLang="zh-CN" dirty="0"/>
              <a:t>10</a:t>
            </a:r>
            <a:r>
              <a:rPr lang="zh-CN" altLang="en-US" dirty="0"/>
              <a:t>，那需要</a:t>
            </a:r>
            <a:r>
              <a:rPr lang="en-US" altLang="zh-CN" dirty="0" err="1"/>
              <a:t>flaten</a:t>
            </a:r>
            <a:r>
              <a:rPr lang="zh-CN" altLang="en-US" dirty="0"/>
              <a:t>成一个</a:t>
            </a:r>
            <a:r>
              <a:rPr lang="en-US" altLang="zh-CN" dirty="0"/>
              <a:t>10240</a:t>
            </a:r>
            <a:r>
              <a:rPr lang="zh-CN" altLang="en-US" dirty="0"/>
              <a:t>的一维向量，然后再全连接层。</a:t>
            </a:r>
            <a:endParaRPr lang="en-US" altLang="zh-CN" dirty="0"/>
          </a:p>
          <a:p>
            <a:endParaRPr lang="en-US" altLang="zh-CN" dirty="0"/>
          </a:p>
          <a:p>
            <a:r>
              <a:rPr lang="zh-CN" altLang="en-US" dirty="0"/>
              <a:t>层数计算：带参数计算的才算是一层。</a:t>
            </a:r>
            <a:r>
              <a:rPr lang="en-US" altLang="zh-CN" dirty="0" err="1"/>
              <a:t>relu</a:t>
            </a:r>
            <a:r>
              <a:rPr lang="zh-CN" altLang="en-US" dirty="0"/>
              <a:t>没有参数计算，他有</a:t>
            </a:r>
            <a:r>
              <a:rPr lang="en-US" altLang="zh-CN" dirty="0"/>
              <a:t>w, b</a:t>
            </a:r>
            <a:r>
              <a:rPr lang="zh-CN" altLang="en-US" dirty="0"/>
              <a:t>吗，有要计算出的参数吗？没有。无论</a:t>
            </a:r>
            <a:r>
              <a:rPr lang="en-US" altLang="zh-CN" dirty="0"/>
              <a:t>w, b</a:t>
            </a:r>
            <a:r>
              <a:rPr lang="zh-CN" altLang="en-US" dirty="0"/>
              <a:t>是什么，</a:t>
            </a:r>
            <a:r>
              <a:rPr lang="en-US" altLang="zh-CN" dirty="0" err="1"/>
              <a:t>relu</a:t>
            </a:r>
            <a:r>
              <a:rPr lang="zh-CN" altLang="en-US" dirty="0"/>
              <a:t>的操作都是一样的。</a:t>
            </a:r>
            <a:endParaRPr lang="en-US" altLang="zh-CN" dirty="0"/>
          </a:p>
          <a:p>
            <a:r>
              <a:rPr lang="en-US" altLang="zh-CN" dirty="0"/>
              <a:t>Pool</a:t>
            </a:r>
            <a:r>
              <a:rPr lang="zh-CN" altLang="en-US" dirty="0"/>
              <a:t>层也没有参数计算。无论</a:t>
            </a:r>
            <a:r>
              <a:rPr lang="en-US" altLang="zh-CN" dirty="0"/>
              <a:t>w, b</a:t>
            </a:r>
            <a:r>
              <a:rPr lang="zh-CN" altLang="en-US" dirty="0"/>
              <a:t>是什么，</a:t>
            </a:r>
            <a:r>
              <a:rPr lang="en-US" altLang="zh-CN" dirty="0"/>
              <a:t>pool</a:t>
            </a:r>
            <a:r>
              <a:rPr lang="zh-CN" altLang="en-US" dirty="0"/>
              <a:t>的操作都是一样的。</a:t>
            </a:r>
            <a:endParaRPr lang="en-US" altLang="zh-CN" dirty="0"/>
          </a:p>
          <a:p>
            <a:r>
              <a:rPr lang="zh-CN" altLang="en-US" dirty="0"/>
              <a:t>全连接层需要计算参数。</a:t>
            </a:r>
            <a:endParaRPr lang="en-US" altLang="zh-CN" dirty="0"/>
          </a:p>
          <a:p>
            <a:r>
              <a:rPr lang="zh-CN" altLang="en-US" dirty="0"/>
              <a:t>故这就是个</a:t>
            </a:r>
            <a:r>
              <a:rPr lang="en-US" altLang="zh-CN" dirty="0"/>
              <a:t>7</a:t>
            </a:r>
            <a:r>
              <a:rPr lang="zh-CN" altLang="en-US" dirty="0"/>
              <a:t>层的神经网络。</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err="1">
                <a:solidFill>
                  <a:srgbClr val="000000"/>
                </a:solidFill>
                <a:effectLst/>
                <a:latin typeface="PingFang SC"/>
              </a:rPr>
              <a:t>LeNet</a:t>
            </a:r>
            <a:r>
              <a:rPr lang="en-US" altLang="zh-CN" b="0" i="0" dirty="0">
                <a:solidFill>
                  <a:srgbClr val="000000"/>
                </a:solidFill>
                <a:effectLst/>
                <a:latin typeface="PingFang SC"/>
              </a:rPr>
              <a:t> </a:t>
            </a:r>
            <a:r>
              <a:rPr lang="en-US" altLang="zh-CN" b="0" i="0" dirty="0" err="1">
                <a:solidFill>
                  <a:srgbClr val="000000"/>
                </a:solidFill>
                <a:effectLst/>
                <a:latin typeface="PingFang SC"/>
              </a:rPr>
              <a:t>keras</a:t>
            </a:r>
            <a:r>
              <a:rPr lang="zh-CN" altLang="en-US" b="0" i="0" dirty="0">
                <a:solidFill>
                  <a:srgbClr val="000000"/>
                </a:solidFill>
                <a:effectLst/>
                <a:latin typeface="PingFang SC"/>
              </a:rPr>
              <a:t>实现，并应用</a:t>
            </a:r>
            <a:r>
              <a:rPr lang="en-US" altLang="zh-CN" b="0" i="0" dirty="0">
                <a:solidFill>
                  <a:srgbClr val="000000"/>
                </a:solidFill>
                <a:effectLst/>
                <a:latin typeface="PingFang SC"/>
              </a:rPr>
              <a:t>CIFAR10</a:t>
            </a:r>
            <a:r>
              <a:rPr lang="zh-CN" altLang="en-US" b="0" i="0" dirty="0">
                <a:solidFill>
                  <a:srgbClr val="000000"/>
                </a:solidFill>
                <a:effectLst/>
                <a:latin typeface="PingFang SC"/>
              </a:rPr>
              <a:t>进行测试</a:t>
            </a:r>
            <a:endParaRPr lang="zh-CN" altLang="en-US" b="0" i="0" dirty="0">
              <a:solidFill>
                <a:srgbClr val="000000"/>
              </a:solidFill>
              <a:effectLst/>
              <a:latin typeface="PingFang SC"/>
            </a:endParaRPr>
          </a:p>
          <a:p>
            <a:r>
              <a:rPr lang="zh-CN" altLang="en-US" dirty="0"/>
              <a:t>输入尺寸：</a:t>
            </a:r>
            <a:r>
              <a:rPr lang="en-US" altLang="zh-CN" dirty="0"/>
              <a:t>32*32</a:t>
            </a:r>
            <a:br>
              <a:rPr lang="en-US" altLang="zh-CN" dirty="0"/>
            </a:br>
            <a:r>
              <a:rPr lang="zh-CN" altLang="en-US" dirty="0"/>
              <a:t>卷积层：</a:t>
            </a:r>
            <a:r>
              <a:rPr lang="en-US" altLang="zh-CN" dirty="0"/>
              <a:t>3</a:t>
            </a:r>
            <a:r>
              <a:rPr lang="zh-CN" altLang="en-US" dirty="0"/>
              <a:t>个</a:t>
            </a:r>
            <a:br>
              <a:rPr lang="zh-CN" altLang="en-US" dirty="0"/>
            </a:br>
            <a:r>
              <a:rPr lang="zh-CN" altLang="en-US" dirty="0"/>
              <a:t>降采样层：</a:t>
            </a:r>
            <a:r>
              <a:rPr lang="en-US" altLang="zh-CN" dirty="0"/>
              <a:t>2</a:t>
            </a:r>
            <a:r>
              <a:rPr lang="zh-CN" altLang="en-US" dirty="0"/>
              <a:t>个</a:t>
            </a:r>
            <a:br>
              <a:rPr lang="zh-CN" altLang="en-US" dirty="0"/>
            </a:br>
            <a:r>
              <a:rPr lang="zh-CN" altLang="en-US" dirty="0"/>
              <a:t>全连接层：</a:t>
            </a:r>
            <a:r>
              <a:rPr lang="en-US" altLang="zh-CN" dirty="0"/>
              <a:t>1</a:t>
            </a:r>
            <a:r>
              <a:rPr lang="zh-CN" altLang="en-US" dirty="0"/>
              <a:t>个</a:t>
            </a:r>
            <a:br>
              <a:rPr lang="zh-CN" altLang="en-US" dirty="0"/>
            </a:br>
            <a:r>
              <a:rPr lang="zh-CN" altLang="en-US" dirty="0"/>
              <a:t>输出：</a:t>
            </a:r>
            <a:r>
              <a:rPr lang="en-US" altLang="zh-CN" dirty="0"/>
              <a:t>10</a:t>
            </a:r>
            <a:r>
              <a:rPr lang="zh-CN" altLang="en-US" dirty="0"/>
              <a:t>个类别（数字</a:t>
            </a:r>
            <a:r>
              <a:rPr lang="en-US" altLang="zh-CN" dirty="0"/>
              <a:t>0-9</a:t>
            </a:r>
            <a:r>
              <a:rPr lang="zh-CN" altLang="en-US" dirty="0"/>
              <a:t>的概率）</a:t>
            </a:r>
            <a:br>
              <a:rPr lang="zh-CN" altLang="en-US" dirty="0"/>
            </a:br>
            <a:br>
              <a:rPr lang="zh-CN" altLang="en-US" dirty="0"/>
            </a:br>
            <a:r>
              <a:rPr lang="en-US" altLang="zh-CN" b="0" i="0" dirty="0">
                <a:solidFill>
                  <a:srgbClr val="000000"/>
                </a:solidFill>
                <a:effectLst/>
                <a:latin typeface="Verdana" panose="020B0604030504040204" pitchFamily="34" charset="0"/>
              </a:rPr>
              <a:t>LeNet-5 </a:t>
            </a:r>
            <a:r>
              <a:rPr lang="zh-CN" altLang="en-US" b="0" i="0" dirty="0">
                <a:solidFill>
                  <a:srgbClr val="000000"/>
                </a:solidFill>
                <a:effectLst/>
                <a:latin typeface="Verdana" panose="020B0604030504040204" pitchFamily="34" charset="0"/>
              </a:rPr>
              <a:t>模型是 </a:t>
            </a:r>
            <a:r>
              <a:rPr lang="en-US" altLang="zh-CN" b="0" i="0" dirty="0">
                <a:solidFill>
                  <a:srgbClr val="000000"/>
                </a:solidFill>
                <a:effectLst/>
                <a:latin typeface="Verdana" panose="020B0604030504040204" pitchFamily="34" charset="0"/>
              </a:rPr>
              <a:t>Yann </a:t>
            </a:r>
            <a:r>
              <a:rPr lang="en-US" altLang="zh-CN" b="0" i="0" dirty="0" err="1">
                <a:solidFill>
                  <a:srgbClr val="000000"/>
                </a:solidFill>
                <a:effectLst/>
                <a:latin typeface="Verdana" panose="020B0604030504040204" pitchFamily="34" charset="0"/>
              </a:rPr>
              <a:t>LeCun</a:t>
            </a:r>
            <a:r>
              <a:rPr lang="en-US" altLang="zh-CN" b="0" i="0" dirty="0">
                <a:solidFill>
                  <a:srgbClr val="000000"/>
                </a:solidFill>
                <a:effectLst/>
                <a:latin typeface="Verdana" panose="020B0604030504040204" pitchFamily="34" charset="0"/>
              </a:rPr>
              <a:t> </a:t>
            </a:r>
            <a:r>
              <a:rPr lang="zh-CN" altLang="en-US" b="0" i="0" dirty="0">
                <a:solidFill>
                  <a:srgbClr val="000000"/>
                </a:solidFill>
                <a:effectLst/>
                <a:latin typeface="Verdana" panose="020B0604030504040204" pitchFamily="34" charset="0"/>
              </a:rPr>
              <a:t>教授于 </a:t>
            </a:r>
            <a:r>
              <a:rPr lang="en-US" altLang="zh-CN" b="0" i="0" dirty="0">
                <a:solidFill>
                  <a:srgbClr val="000000"/>
                </a:solidFill>
                <a:effectLst/>
                <a:latin typeface="Verdana" panose="020B0604030504040204" pitchFamily="34" charset="0"/>
              </a:rPr>
              <a:t>1998 </a:t>
            </a:r>
            <a:r>
              <a:rPr lang="zh-CN" altLang="en-US" b="0" i="0" dirty="0">
                <a:solidFill>
                  <a:srgbClr val="000000"/>
                </a:solidFill>
                <a:effectLst/>
                <a:latin typeface="Verdana" panose="020B0604030504040204" pitchFamily="34" charset="0"/>
              </a:rPr>
              <a:t>年在论文 </a:t>
            </a:r>
            <a:r>
              <a:rPr lang="en-US" altLang="zh-CN" b="0" i="0" dirty="0">
                <a:solidFill>
                  <a:srgbClr val="000000"/>
                </a:solidFill>
                <a:effectLst/>
                <a:latin typeface="Verdana" panose="020B0604030504040204" pitchFamily="34" charset="0"/>
              </a:rPr>
              <a:t>Gradient-based learning applied to document         </a:t>
            </a:r>
            <a:br>
              <a:rPr lang="en-US" altLang="zh-CN" b="0" i="0" dirty="0">
                <a:solidFill>
                  <a:srgbClr val="000000"/>
                </a:solidFill>
                <a:effectLst/>
                <a:latin typeface="Verdana" panose="020B0604030504040204" pitchFamily="34" charset="0"/>
              </a:rPr>
            </a:br>
            <a:r>
              <a:rPr lang="en-US" altLang="zh-CN" b="0" i="0" dirty="0" err="1">
                <a:solidFill>
                  <a:srgbClr val="000000"/>
                </a:solidFill>
                <a:effectLst/>
                <a:latin typeface="Verdana" panose="020B0604030504040204" pitchFamily="34" charset="0"/>
              </a:rPr>
              <a:t>recognitionr</a:t>
            </a:r>
            <a:r>
              <a:rPr lang="en-US" altLang="zh-CN" b="0" i="0" dirty="0">
                <a:solidFill>
                  <a:srgbClr val="000000"/>
                </a:solidFill>
                <a:effectLst/>
                <a:latin typeface="Verdana" panose="020B0604030504040204" pitchFamily="34" charset="0"/>
              </a:rPr>
              <a:t> </a:t>
            </a:r>
            <a:r>
              <a:rPr lang="en-US" altLang="zh-CN" b="0" i="0" baseline="30000" dirty="0">
                <a:solidFill>
                  <a:srgbClr val="000000"/>
                </a:solidFill>
                <a:effectLst/>
                <a:latin typeface="Verdana" panose="020B0604030504040204" pitchFamily="34" charset="0"/>
              </a:rPr>
              <a:t>[1] </a:t>
            </a:r>
            <a:r>
              <a:rPr lang="zh-CN" altLang="en-US" b="0" i="0" dirty="0">
                <a:solidFill>
                  <a:srgbClr val="000000"/>
                </a:solidFill>
                <a:effectLst/>
                <a:latin typeface="Verdana" panose="020B0604030504040204" pitchFamily="34" charset="0"/>
              </a:rPr>
              <a:t>中提出的，它是第一个成功应用于数字识别问题的卷积神经网络。在 </a:t>
            </a:r>
            <a:r>
              <a:rPr lang="en-US" altLang="zh-CN" b="0" i="0" dirty="0">
                <a:solidFill>
                  <a:srgbClr val="000000"/>
                </a:solidFill>
                <a:effectLst/>
                <a:latin typeface="Verdana" panose="020B0604030504040204" pitchFamily="34" charset="0"/>
              </a:rPr>
              <a:t>MNIST </a:t>
            </a:r>
            <a:r>
              <a:rPr lang="zh-CN" altLang="en-US" b="0" i="0" dirty="0">
                <a:solidFill>
                  <a:srgbClr val="000000"/>
                </a:solidFill>
                <a:effectLst/>
                <a:latin typeface="Verdana" panose="020B0604030504040204" pitchFamily="34" charset="0"/>
              </a:rPr>
              <a:t>数据集</a:t>
            </a:r>
            <a:br>
              <a:rPr lang="zh-CN" altLang="en-US" b="0" i="0" dirty="0">
                <a:solidFill>
                  <a:srgbClr val="000000"/>
                </a:solidFill>
                <a:effectLst/>
                <a:latin typeface="Verdana" panose="020B0604030504040204" pitchFamily="34" charset="0"/>
              </a:rPr>
            </a:br>
            <a:r>
              <a:rPr lang="zh-CN" altLang="en-US" b="0" i="0" dirty="0">
                <a:solidFill>
                  <a:srgbClr val="000000"/>
                </a:solidFill>
                <a:effectLst/>
                <a:latin typeface="Verdana" panose="020B0604030504040204" pitchFamily="34" charset="0"/>
              </a:rPr>
              <a:t>上， </a:t>
            </a:r>
            <a:r>
              <a:rPr lang="en-US" altLang="zh-CN" b="0" i="0" dirty="0">
                <a:solidFill>
                  <a:srgbClr val="000000"/>
                </a:solidFill>
                <a:effectLst/>
                <a:latin typeface="Verdana" panose="020B0604030504040204" pitchFamily="34" charset="0"/>
              </a:rPr>
              <a:t>LeNet-5 </a:t>
            </a:r>
            <a:r>
              <a:rPr lang="zh-CN" altLang="en-US" b="0" i="0" dirty="0">
                <a:solidFill>
                  <a:srgbClr val="000000"/>
                </a:solidFill>
                <a:effectLst/>
                <a:latin typeface="Verdana" panose="020B0604030504040204" pitchFamily="34" charset="0"/>
              </a:rPr>
              <a:t>模型可以达到大约 </a:t>
            </a:r>
            <a:r>
              <a:rPr lang="en-US" altLang="zh-CN" b="0" i="0" dirty="0">
                <a:solidFill>
                  <a:srgbClr val="000000"/>
                </a:solidFill>
                <a:effectLst/>
                <a:latin typeface="Verdana" panose="020B0604030504040204" pitchFamily="34" charset="0"/>
              </a:rPr>
              <a:t>99.2%</a:t>
            </a:r>
            <a:r>
              <a:rPr lang="zh-CN" altLang="en-US" b="0" i="0" dirty="0">
                <a:solidFill>
                  <a:srgbClr val="000000"/>
                </a:solidFill>
                <a:effectLst/>
                <a:latin typeface="Verdana" panose="020B0604030504040204" pitchFamily="34" charset="0"/>
              </a:rPr>
              <a:t>的正确率。</a:t>
            </a:r>
            <a:endParaRPr lang="en-US" altLang="zh-CN" b="0" i="0" dirty="0">
              <a:solidFill>
                <a:srgbClr val="000000"/>
              </a:solidFill>
              <a:effectLst/>
              <a:latin typeface="Verdana" panose="020B0604030504040204" pitchFamily="34" charset="0"/>
            </a:endParaRPr>
          </a:p>
          <a:p>
            <a:r>
              <a:rPr lang="zh-CN" altLang="en-US" b="0" i="0" dirty="0">
                <a:solidFill>
                  <a:srgbClr val="000000"/>
                </a:solidFill>
                <a:effectLst/>
                <a:latin typeface="Verdana" panose="020B0604030504040204" pitchFamily="34" charset="0"/>
              </a:rPr>
              <a:t>是个</a:t>
            </a:r>
            <a:r>
              <a:rPr lang="en-US" altLang="zh-CN" b="0" i="0" dirty="0">
                <a:solidFill>
                  <a:srgbClr val="000000"/>
                </a:solidFill>
                <a:effectLst/>
                <a:latin typeface="Verdana" panose="020B0604030504040204" pitchFamily="34" charset="0"/>
              </a:rPr>
              <a:t>7</a:t>
            </a:r>
            <a:r>
              <a:rPr lang="zh-CN" altLang="en-US" b="0" i="0" dirty="0">
                <a:solidFill>
                  <a:srgbClr val="000000"/>
                </a:solidFill>
                <a:effectLst/>
                <a:latin typeface="Verdana" panose="020B0604030504040204" pitchFamily="34" charset="0"/>
              </a:rPr>
              <a:t>层的神经网络。</a:t>
            </a:r>
            <a:endParaRPr lang="en-US" altLang="zh-CN" b="0" i="0" dirty="0">
              <a:solidFill>
                <a:srgbClr val="000000"/>
              </a:solidFill>
              <a:effectLst/>
              <a:latin typeface="Verdana" panose="020B0604030504040204" pitchFamily="34" charset="0"/>
            </a:endParaRPr>
          </a:p>
          <a:p>
            <a:endParaRPr lang="en-US" altLang="zh-CN" b="0" i="0" dirty="0">
              <a:solidFill>
                <a:srgbClr val="000000"/>
              </a:solidFill>
              <a:effectLst/>
              <a:latin typeface="Verdana" panose="020B0604030504040204" pitchFamily="34" charset="0"/>
            </a:endParaRPr>
          </a:p>
          <a:p>
            <a:r>
              <a:rPr lang="en-US" altLang="zh-CN" dirty="0" err="1"/>
              <a:t>LeNet</a:t>
            </a:r>
            <a:r>
              <a:rPr lang="zh-CN" altLang="en-US" dirty="0"/>
              <a:t>主要用来进行手写字符的识别与分类，并在美国的银行中投入了使用。</a:t>
            </a:r>
            <a:r>
              <a:rPr lang="en-US" altLang="zh-CN" dirty="0" err="1"/>
              <a:t>LeNet</a:t>
            </a:r>
            <a:r>
              <a:rPr lang="zh-CN" altLang="en-US" dirty="0"/>
              <a:t>的实现确立了</a:t>
            </a:r>
            <a:r>
              <a:rPr lang="en-US" altLang="zh-CN" dirty="0"/>
              <a:t>CNN</a:t>
            </a:r>
            <a:r>
              <a:rPr lang="zh-CN" altLang="en-US" dirty="0"/>
              <a:t>的结构，现在神经网络中的许多内容在</a:t>
            </a:r>
            <a:r>
              <a:rPr lang="en-US" altLang="zh-CN" dirty="0" err="1"/>
              <a:t>LeNet</a:t>
            </a:r>
            <a:r>
              <a:rPr lang="zh-CN" altLang="en-US" dirty="0"/>
              <a:t>的网络结构中都能看到，例如卷积层，</a:t>
            </a:r>
            <a:r>
              <a:rPr lang="en-US" altLang="zh-CN" dirty="0"/>
              <a:t>Pooling</a:t>
            </a:r>
            <a:r>
              <a:rPr lang="zh-CN" altLang="en-US" dirty="0"/>
              <a:t>层，</a:t>
            </a:r>
            <a:r>
              <a:rPr lang="en-US" altLang="zh-CN" dirty="0" err="1"/>
              <a:t>ReLU</a:t>
            </a:r>
            <a:r>
              <a:rPr lang="zh-CN" altLang="en-US" dirty="0"/>
              <a:t>层。虽然</a:t>
            </a:r>
            <a:r>
              <a:rPr lang="en-US" altLang="zh-CN" dirty="0" err="1"/>
              <a:t>LeNet</a:t>
            </a:r>
            <a:r>
              <a:rPr lang="zh-CN" altLang="en-US" dirty="0"/>
              <a:t>早在</a:t>
            </a:r>
            <a:r>
              <a:rPr lang="en-US" altLang="zh-CN" dirty="0"/>
              <a:t>20</a:t>
            </a:r>
            <a:r>
              <a:rPr lang="zh-CN" altLang="en-US" dirty="0"/>
              <a:t>世纪</a:t>
            </a:r>
            <a:r>
              <a:rPr lang="en-US" altLang="zh-CN" dirty="0"/>
              <a:t>90</a:t>
            </a:r>
            <a:r>
              <a:rPr lang="zh-CN" altLang="en-US" dirty="0"/>
              <a:t>年代就已经提出了，但由于当时缺乏大规模的训练数据，计算机硬件的性能也较低，因此</a:t>
            </a:r>
            <a:r>
              <a:rPr lang="en-US" altLang="zh-CN" dirty="0" err="1"/>
              <a:t>LeNet</a:t>
            </a:r>
            <a:r>
              <a:rPr lang="zh-CN" altLang="en-US" dirty="0"/>
              <a:t>神经网络在处理复杂问题时效果并不理想。虽然</a:t>
            </a:r>
            <a:r>
              <a:rPr lang="en-US" altLang="zh-CN" dirty="0" err="1"/>
              <a:t>LeNet</a:t>
            </a:r>
            <a:r>
              <a:rPr lang="zh-CN" altLang="en-US" dirty="0"/>
              <a:t>网络结构比较简单，但是刚好适合神经网络的入门学习。</a:t>
            </a:r>
            <a:endParaRPr lang="zh-CN" altLang="en-US" dirty="0"/>
          </a:p>
          <a:p>
            <a:br>
              <a:rPr lang="zh-CN" altLang="en-US" dirty="0"/>
            </a:br>
            <a:br>
              <a:rPr lang="zh-CN" altLang="en-US" dirty="0"/>
            </a:br>
            <a:r>
              <a:rPr lang="zh-CN" altLang="en-US" dirty="0"/>
              <a:t>作者：</a:t>
            </a:r>
            <a:r>
              <a:rPr lang="en-US" altLang="zh-CN" dirty="0" err="1"/>
              <a:t>SnailTyan</a:t>
            </a:r>
            <a:br>
              <a:rPr lang="en-US" altLang="zh-CN" dirty="0"/>
            </a:br>
            <a:r>
              <a:rPr lang="zh-CN" altLang="en-US" dirty="0"/>
              <a:t>链接：</a:t>
            </a:r>
            <a:r>
              <a:rPr lang="en-US" altLang="zh-CN" dirty="0"/>
              <a:t>https://www.jianshu.com/p/cd73bc979ba9</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endParaRPr lang="zh-CN" altLang="en-US" dirty="0"/>
          </a:p>
          <a:p>
            <a:endParaRPr lang="en-US" altLang="zh-CN" b="0" i="0" dirty="0">
              <a:solidFill>
                <a:srgbClr val="000000"/>
              </a:solidFill>
              <a:effectLst/>
              <a:latin typeface="Verdana" panose="020B0604030504040204" pitchFamily="34" charset="0"/>
            </a:endParaRPr>
          </a:p>
          <a:p>
            <a:r>
              <a:rPr lang="en-US" altLang="zh-CN" b="0" i="0" dirty="0">
                <a:solidFill>
                  <a:srgbClr val="000000"/>
                </a:solidFill>
                <a:effectLst/>
                <a:latin typeface="Verdana" panose="020B0604030504040204" pitchFamily="34" charset="0"/>
              </a:rPr>
              <a:t>——————————————————————————</a:t>
            </a:r>
            <a:endParaRPr lang="en-US" altLang="zh-CN" b="0" i="0" dirty="0">
              <a:solidFill>
                <a:srgbClr val="000000"/>
              </a:solidFill>
              <a:effectLst/>
              <a:latin typeface="Verdana" panose="020B0604030504040204" pitchFamily="34" charset="0"/>
            </a:endParaRPr>
          </a:p>
          <a:p>
            <a:r>
              <a:rPr lang="en-US" altLang="zh-CN" b="1" i="0" dirty="0">
                <a:solidFill>
                  <a:srgbClr val="4D4D4D"/>
                </a:solidFill>
                <a:effectLst/>
                <a:latin typeface="-apple-system"/>
              </a:rPr>
              <a:t>1</a:t>
            </a:r>
            <a:r>
              <a:rPr lang="zh-CN" altLang="en-US" b="1" i="0" dirty="0">
                <a:solidFill>
                  <a:srgbClr val="4D4D4D"/>
                </a:solidFill>
                <a:effectLst/>
                <a:latin typeface="-apple-system"/>
              </a:rPr>
              <a:t>、</a:t>
            </a:r>
            <a:r>
              <a:rPr lang="en-US" altLang="zh-CN" b="1" i="0" dirty="0">
                <a:solidFill>
                  <a:srgbClr val="4D4D4D"/>
                </a:solidFill>
                <a:effectLst/>
                <a:latin typeface="-apple-system"/>
              </a:rPr>
              <a:t>C1</a:t>
            </a:r>
            <a:r>
              <a:rPr lang="zh-CN" altLang="en-US" b="1" i="0" dirty="0">
                <a:solidFill>
                  <a:srgbClr val="4D4D4D"/>
                </a:solidFill>
                <a:effectLst/>
                <a:latin typeface="-apple-system"/>
              </a:rPr>
              <a:t>层（卷积层）：</a:t>
            </a:r>
            <a:r>
              <a:rPr lang="en-US" altLang="zh-CN" b="1" i="0" dirty="0">
                <a:solidFill>
                  <a:srgbClr val="4D4D4D"/>
                </a:solidFill>
                <a:effectLst/>
                <a:latin typeface="-apple-system"/>
              </a:rPr>
              <a:t>6@28×28</a:t>
            </a:r>
            <a:br>
              <a:rPr lang="zh-CN" altLang="en-US" dirty="0"/>
            </a:br>
            <a:r>
              <a:rPr lang="zh-CN" altLang="en-US" b="0" i="0" dirty="0">
                <a:solidFill>
                  <a:srgbClr val="4D4D4D"/>
                </a:solidFill>
                <a:effectLst/>
                <a:latin typeface="-apple-system"/>
              </a:rPr>
              <a:t>该层使用了</a:t>
            </a:r>
            <a:r>
              <a:rPr lang="en-US" altLang="zh-CN" b="0" i="0" dirty="0">
                <a:solidFill>
                  <a:srgbClr val="4D4D4D"/>
                </a:solidFill>
                <a:effectLst/>
                <a:latin typeface="-apple-system"/>
              </a:rPr>
              <a:t>6</a:t>
            </a:r>
            <a:r>
              <a:rPr lang="zh-CN" altLang="en-US" b="0" i="0" dirty="0">
                <a:solidFill>
                  <a:srgbClr val="4D4D4D"/>
                </a:solidFill>
                <a:effectLst/>
                <a:latin typeface="-apple-system"/>
              </a:rPr>
              <a:t>个卷积核，每个卷积核的大小为</a:t>
            </a:r>
            <a:r>
              <a:rPr lang="en-US" altLang="zh-CN" b="0" i="0" dirty="0">
                <a:solidFill>
                  <a:srgbClr val="4D4D4D"/>
                </a:solidFill>
                <a:effectLst/>
                <a:latin typeface="-apple-system"/>
              </a:rPr>
              <a:t>5×5</a:t>
            </a:r>
            <a:r>
              <a:rPr lang="zh-CN" altLang="en-US" b="0" i="0" dirty="0">
                <a:solidFill>
                  <a:srgbClr val="4D4D4D"/>
                </a:solidFill>
                <a:effectLst/>
                <a:latin typeface="-apple-system"/>
              </a:rPr>
              <a:t>，这样就得到了</a:t>
            </a:r>
            <a:r>
              <a:rPr lang="en-US" altLang="zh-CN" b="0" i="0" dirty="0">
                <a:solidFill>
                  <a:srgbClr val="4D4D4D"/>
                </a:solidFill>
                <a:effectLst/>
                <a:latin typeface="-apple-system"/>
              </a:rPr>
              <a:t>6</a:t>
            </a:r>
            <a:r>
              <a:rPr lang="zh-CN" altLang="en-US" b="0" i="0" dirty="0">
                <a:solidFill>
                  <a:srgbClr val="4D4D4D"/>
                </a:solidFill>
                <a:effectLst/>
                <a:latin typeface="-apple-system"/>
              </a:rPr>
              <a:t>个</a:t>
            </a:r>
            <a:r>
              <a:rPr lang="en-US" altLang="zh-CN" b="0" i="0" dirty="0">
                <a:solidFill>
                  <a:srgbClr val="4D4D4D"/>
                </a:solidFill>
                <a:effectLst/>
                <a:latin typeface="-apple-system"/>
              </a:rPr>
              <a:t>feature map</a:t>
            </a:r>
            <a:r>
              <a:rPr lang="zh-CN" altLang="en-US" b="0" i="0" dirty="0">
                <a:solidFill>
                  <a:srgbClr val="4D4D4D"/>
                </a:solidFill>
                <a:effectLst/>
                <a:latin typeface="-apple-system"/>
              </a:rPr>
              <a:t>（特征图）。</a:t>
            </a:r>
            <a:endParaRPr lang="en-US" altLang="zh-CN" b="0" i="0" dirty="0">
              <a:solidFill>
                <a:srgbClr val="000000"/>
              </a:solidFill>
              <a:effectLst/>
              <a:latin typeface="Verdana" panose="020B0604030504040204" pitchFamily="34" charset="0"/>
            </a:endParaRPr>
          </a:p>
          <a:p>
            <a:r>
              <a:rPr lang="en-US" altLang="zh-CN" dirty="0"/>
              <a:t>2</a:t>
            </a:r>
            <a:r>
              <a:rPr lang="zh-CN" altLang="en-US" dirty="0"/>
              <a:t>、</a:t>
            </a:r>
            <a:r>
              <a:rPr lang="en-US" altLang="zh-CN" dirty="0"/>
              <a:t>S2</a:t>
            </a:r>
            <a:r>
              <a:rPr lang="zh-CN" altLang="en-US" dirty="0"/>
              <a:t>层（下采样层，也称池化层）：</a:t>
            </a:r>
            <a:r>
              <a:rPr lang="en-US" altLang="zh-CN" dirty="0"/>
              <a:t>6@14×14</a:t>
            </a:r>
            <a:r>
              <a:rPr lang="zh-CN" altLang="en-US" dirty="0"/>
              <a:t>（</a:t>
            </a:r>
            <a:r>
              <a:rPr lang="en-US" altLang="zh-CN" dirty="0"/>
              <a:t>1</a:t>
            </a:r>
            <a:r>
              <a:rPr lang="zh-CN" altLang="en-US" dirty="0"/>
              <a:t>）特征图大小这一层主要是做池化或者特征映射（特征降维），池化单元为</a:t>
            </a:r>
            <a:r>
              <a:rPr lang="en-US" altLang="zh-CN" dirty="0"/>
              <a:t>2×2</a:t>
            </a:r>
            <a:r>
              <a:rPr lang="zh-CN" altLang="en-US" dirty="0"/>
              <a:t>，因此，</a:t>
            </a:r>
            <a:r>
              <a:rPr lang="en-US" altLang="zh-CN" dirty="0"/>
              <a:t>6</a:t>
            </a:r>
            <a:r>
              <a:rPr lang="zh-CN" altLang="en-US" dirty="0"/>
              <a:t>个特征图的大小经池化后即变为</a:t>
            </a:r>
            <a:r>
              <a:rPr lang="en-US" altLang="zh-CN" dirty="0"/>
              <a:t>14×14</a:t>
            </a:r>
            <a:r>
              <a:rPr lang="zh-CN" altLang="en-US" dirty="0"/>
              <a:t>。回顾本文刚开始讲到的池化操作，池化单元之间没有重叠，在池化区域内进行聚合统计后得到新的特征值，因此经</a:t>
            </a:r>
            <a:r>
              <a:rPr lang="en-US" altLang="zh-CN" dirty="0"/>
              <a:t>2×2</a:t>
            </a:r>
            <a:r>
              <a:rPr lang="zh-CN" altLang="en-US" dirty="0"/>
              <a:t>池化后，每两行两列重新算出一个特征值出来，相当于图像大小减半，因此卷积后的</a:t>
            </a:r>
            <a:r>
              <a:rPr lang="en-US" altLang="zh-CN" dirty="0"/>
              <a:t>28×28</a:t>
            </a:r>
            <a:r>
              <a:rPr lang="zh-CN" altLang="en-US" dirty="0"/>
              <a:t>图像经</a:t>
            </a:r>
            <a:r>
              <a:rPr lang="en-US" altLang="zh-CN" dirty="0"/>
              <a:t>2×2</a:t>
            </a:r>
            <a:r>
              <a:rPr lang="zh-CN" altLang="en-US" dirty="0"/>
              <a:t>池化后就变为</a:t>
            </a:r>
            <a:r>
              <a:rPr lang="en-US" altLang="zh-CN" dirty="0"/>
              <a:t>14×14</a:t>
            </a:r>
            <a:r>
              <a:rPr lang="zh-CN" altLang="en-US" dirty="0"/>
              <a:t>。</a:t>
            </a:r>
            <a:endParaRPr lang="en-US" altLang="zh-CN" dirty="0"/>
          </a:p>
          <a:p>
            <a:r>
              <a:rPr lang="en-US" altLang="zh-CN" b="1" i="0" dirty="0">
                <a:solidFill>
                  <a:srgbClr val="4D4D4D"/>
                </a:solidFill>
                <a:effectLst/>
                <a:latin typeface="-apple-system"/>
              </a:rPr>
              <a:t>3</a:t>
            </a:r>
            <a:r>
              <a:rPr lang="zh-CN" altLang="en-US" b="1" i="0" dirty="0">
                <a:solidFill>
                  <a:srgbClr val="4D4D4D"/>
                </a:solidFill>
                <a:effectLst/>
                <a:latin typeface="-apple-system"/>
              </a:rPr>
              <a:t>、</a:t>
            </a:r>
            <a:r>
              <a:rPr lang="en-US" altLang="zh-CN" b="1" i="0" dirty="0">
                <a:solidFill>
                  <a:srgbClr val="4D4D4D"/>
                </a:solidFill>
                <a:effectLst/>
                <a:latin typeface="-apple-system"/>
              </a:rPr>
              <a:t>C3</a:t>
            </a:r>
            <a:r>
              <a:rPr lang="zh-CN" altLang="en-US" b="1" i="0" dirty="0">
                <a:solidFill>
                  <a:srgbClr val="4D4D4D"/>
                </a:solidFill>
                <a:effectLst/>
                <a:latin typeface="-apple-system"/>
              </a:rPr>
              <a:t>层（卷积层）：</a:t>
            </a:r>
            <a:r>
              <a:rPr lang="en-US" altLang="zh-CN" b="1" i="0" dirty="0">
                <a:solidFill>
                  <a:srgbClr val="4D4D4D"/>
                </a:solidFill>
                <a:effectLst/>
                <a:latin typeface="-apple-system"/>
              </a:rPr>
              <a:t>16@10×10</a:t>
            </a:r>
            <a:br>
              <a:rPr lang="zh-CN" altLang="en-US" dirty="0"/>
            </a:br>
            <a:r>
              <a:rPr lang="en-US" altLang="zh-CN" b="0" i="0" dirty="0">
                <a:solidFill>
                  <a:srgbClr val="4D4D4D"/>
                </a:solidFill>
                <a:effectLst/>
                <a:latin typeface="-apple-system"/>
              </a:rPr>
              <a:t>C3</a:t>
            </a:r>
            <a:r>
              <a:rPr lang="zh-CN" altLang="en-US" b="0" i="0" dirty="0">
                <a:solidFill>
                  <a:srgbClr val="4D4D4D"/>
                </a:solidFill>
                <a:effectLst/>
                <a:latin typeface="-apple-system"/>
              </a:rPr>
              <a:t>层有</a:t>
            </a:r>
            <a:r>
              <a:rPr lang="en-US" altLang="zh-CN" b="0" i="0" dirty="0">
                <a:solidFill>
                  <a:srgbClr val="4D4D4D"/>
                </a:solidFill>
                <a:effectLst/>
                <a:latin typeface="-apple-system"/>
              </a:rPr>
              <a:t>16</a:t>
            </a:r>
            <a:r>
              <a:rPr lang="zh-CN" altLang="en-US" b="0" i="0" dirty="0">
                <a:solidFill>
                  <a:srgbClr val="4D4D4D"/>
                </a:solidFill>
                <a:effectLst/>
                <a:latin typeface="-apple-system"/>
              </a:rPr>
              <a:t>个卷积核，卷积模板大小为</a:t>
            </a:r>
            <a:r>
              <a:rPr lang="en-US" altLang="zh-CN" b="0" i="0" dirty="0">
                <a:solidFill>
                  <a:srgbClr val="4D4D4D"/>
                </a:solidFill>
                <a:effectLst/>
                <a:latin typeface="-apple-system"/>
              </a:rPr>
              <a:t>5×5</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r>
              <a:rPr lang="en-US" altLang="zh-CN" b="1" i="0" dirty="0">
                <a:solidFill>
                  <a:srgbClr val="4D4D4D"/>
                </a:solidFill>
                <a:effectLst/>
                <a:latin typeface="-apple-system"/>
              </a:rPr>
              <a:t>4</a:t>
            </a:r>
            <a:r>
              <a:rPr lang="zh-CN" altLang="en-US" b="1" i="0" dirty="0">
                <a:solidFill>
                  <a:srgbClr val="4D4D4D"/>
                </a:solidFill>
                <a:effectLst/>
                <a:latin typeface="-apple-system"/>
              </a:rPr>
              <a:t>、</a:t>
            </a:r>
            <a:r>
              <a:rPr lang="en-US" altLang="zh-CN" b="1" i="0" dirty="0">
                <a:solidFill>
                  <a:srgbClr val="4D4D4D"/>
                </a:solidFill>
                <a:effectLst/>
                <a:latin typeface="-apple-system"/>
              </a:rPr>
              <a:t>S4</a:t>
            </a:r>
            <a:r>
              <a:rPr lang="zh-CN" altLang="en-US" b="1" i="0" dirty="0">
                <a:solidFill>
                  <a:srgbClr val="4D4D4D"/>
                </a:solidFill>
                <a:effectLst/>
                <a:latin typeface="-apple-system"/>
              </a:rPr>
              <a:t>（下采样层，也称池化层）：</a:t>
            </a:r>
            <a:r>
              <a:rPr lang="en-US" altLang="zh-CN" b="1" i="0" dirty="0">
                <a:solidFill>
                  <a:srgbClr val="4D4D4D"/>
                </a:solidFill>
                <a:effectLst/>
                <a:latin typeface="-apple-system"/>
              </a:rPr>
              <a:t>16@5×5</a:t>
            </a:r>
            <a:br>
              <a:rPr lang="zh-CN" altLang="en-US" dirty="0"/>
            </a:br>
            <a:r>
              <a:rPr lang="zh-CN" altLang="en-US" b="1" i="0" dirty="0">
                <a:solidFill>
                  <a:srgbClr val="4D4D4D"/>
                </a:solidFill>
                <a:effectLst/>
                <a:latin typeface="-apple-system"/>
              </a:rPr>
              <a:t>（</a:t>
            </a:r>
            <a:r>
              <a:rPr lang="en-US" altLang="zh-CN" b="1" i="0" dirty="0">
                <a:solidFill>
                  <a:srgbClr val="4D4D4D"/>
                </a:solidFill>
                <a:effectLst/>
                <a:latin typeface="-apple-system"/>
              </a:rPr>
              <a:t>1</a:t>
            </a:r>
            <a:r>
              <a:rPr lang="zh-CN" altLang="en-US" b="1" i="0" dirty="0">
                <a:solidFill>
                  <a:srgbClr val="4D4D4D"/>
                </a:solidFill>
                <a:effectLst/>
                <a:latin typeface="-apple-system"/>
              </a:rPr>
              <a:t>）特征图大小</a:t>
            </a:r>
            <a:br>
              <a:rPr lang="zh-CN" altLang="en-US" dirty="0"/>
            </a:br>
            <a:r>
              <a:rPr lang="zh-CN" altLang="en-US" b="0" i="0" dirty="0">
                <a:solidFill>
                  <a:srgbClr val="4D4D4D"/>
                </a:solidFill>
                <a:effectLst/>
                <a:latin typeface="-apple-system"/>
              </a:rPr>
              <a:t>与</a:t>
            </a:r>
            <a:r>
              <a:rPr lang="en-US" altLang="zh-CN" b="0" i="0" dirty="0">
                <a:solidFill>
                  <a:srgbClr val="4D4D4D"/>
                </a:solidFill>
                <a:effectLst/>
                <a:latin typeface="-apple-system"/>
              </a:rPr>
              <a:t>S2</a:t>
            </a:r>
            <a:r>
              <a:rPr lang="zh-CN" altLang="en-US" b="0" i="0" dirty="0">
                <a:solidFill>
                  <a:srgbClr val="4D4D4D"/>
                </a:solidFill>
                <a:effectLst/>
                <a:latin typeface="-apple-system"/>
              </a:rPr>
              <a:t>的分析类似，池化单元大小为</a:t>
            </a:r>
            <a:r>
              <a:rPr lang="en-US" altLang="zh-CN" b="0" i="0" dirty="0">
                <a:solidFill>
                  <a:srgbClr val="4D4D4D"/>
                </a:solidFill>
                <a:effectLst/>
                <a:latin typeface="-apple-system"/>
              </a:rPr>
              <a:t>2×2</a:t>
            </a:r>
            <a:r>
              <a:rPr lang="zh-CN" altLang="en-US" b="0" i="0" dirty="0">
                <a:solidFill>
                  <a:srgbClr val="4D4D4D"/>
                </a:solidFill>
                <a:effectLst/>
                <a:latin typeface="-apple-system"/>
              </a:rPr>
              <a:t>，因此，该层与</a:t>
            </a:r>
            <a:r>
              <a:rPr lang="en-US" altLang="zh-CN" b="0" i="0" dirty="0">
                <a:solidFill>
                  <a:srgbClr val="4D4D4D"/>
                </a:solidFill>
                <a:effectLst/>
                <a:latin typeface="-apple-system"/>
              </a:rPr>
              <a:t>C3</a:t>
            </a:r>
            <a:r>
              <a:rPr lang="zh-CN" altLang="en-US" b="0" i="0" dirty="0">
                <a:solidFill>
                  <a:srgbClr val="4D4D4D"/>
                </a:solidFill>
                <a:effectLst/>
                <a:latin typeface="-apple-system"/>
              </a:rPr>
              <a:t>一样共有</a:t>
            </a:r>
            <a:r>
              <a:rPr lang="en-US" altLang="zh-CN" b="0" i="0" dirty="0">
                <a:solidFill>
                  <a:srgbClr val="4D4D4D"/>
                </a:solidFill>
                <a:effectLst/>
                <a:latin typeface="-apple-system"/>
              </a:rPr>
              <a:t>16</a:t>
            </a:r>
            <a:r>
              <a:rPr lang="zh-CN" altLang="en-US" b="0" i="0" dirty="0">
                <a:solidFill>
                  <a:srgbClr val="4D4D4D"/>
                </a:solidFill>
                <a:effectLst/>
                <a:latin typeface="-apple-system"/>
              </a:rPr>
              <a:t>个特征图，每个特征图的大小为</a:t>
            </a:r>
            <a:r>
              <a:rPr lang="en-US" altLang="zh-CN" b="0" i="0" dirty="0">
                <a:solidFill>
                  <a:srgbClr val="4D4D4D"/>
                </a:solidFill>
                <a:effectLst/>
                <a:latin typeface="-apple-system"/>
              </a:rPr>
              <a:t>5×5</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r>
              <a:rPr lang="en-US" altLang="zh-CN" dirty="0"/>
              <a:t>5</a:t>
            </a:r>
            <a:r>
              <a:rPr lang="zh-CN" altLang="en-US" dirty="0"/>
              <a:t>、</a:t>
            </a:r>
            <a:r>
              <a:rPr lang="en-US" altLang="zh-CN" dirty="0"/>
              <a:t>C5</a:t>
            </a:r>
            <a:r>
              <a:rPr lang="zh-CN" altLang="en-US" dirty="0"/>
              <a:t>层（卷积层）：</a:t>
            </a:r>
            <a:r>
              <a:rPr lang="en-US" altLang="zh-CN" dirty="0"/>
              <a:t>120</a:t>
            </a:r>
            <a:r>
              <a:rPr lang="zh-CN" altLang="en-US" dirty="0"/>
              <a:t>（</a:t>
            </a:r>
            <a:r>
              <a:rPr lang="en-US" altLang="zh-CN" dirty="0"/>
              <a:t>1</a:t>
            </a:r>
            <a:r>
              <a:rPr lang="zh-CN" altLang="en-US" dirty="0"/>
              <a:t>）特征图大小该层有</a:t>
            </a:r>
            <a:r>
              <a:rPr lang="en-US" altLang="zh-CN" dirty="0"/>
              <a:t>120</a:t>
            </a:r>
            <a:r>
              <a:rPr lang="zh-CN" altLang="en-US" dirty="0"/>
              <a:t>个卷积核，每个卷积核的大小仍为</a:t>
            </a:r>
            <a:r>
              <a:rPr lang="en-US" altLang="zh-CN" dirty="0"/>
              <a:t>5×5</a:t>
            </a:r>
            <a:r>
              <a:rPr lang="zh-CN" altLang="en-US" dirty="0"/>
              <a:t>，因此有</a:t>
            </a:r>
            <a:r>
              <a:rPr lang="en-US" altLang="zh-CN" dirty="0"/>
              <a:t>120</a:t>
            </a:r>
            <a:r>
              <a:rPr lang="zh-CN" altLang="en-US" dirty="0"/>
              <a:t>个特征图。由于</a:t>
            </a:r>
            <a:r>
              <a:rPr lang="en-US" altLang="zh-CN" dirty="0"/>
              <a:t>S4</a:t>
            </a:r>
            <a:r>
              <a:rPr lang="zh-CN" altLang="en-US" dirty="0"/>
              <a:t>层的大小为</a:t>
            </a:r>
            <a:r>
              <a:rPr lang="en-US" altLang="zh-CN" dirty="0"/>
              <a:t>5×5</a:t>
            </a:r>
            <a:r>
              <a:rPr lang="zh-CN" altLang="en-US" dirty="0"/>
              <a:t>，而该层的卷积核大小也是</a:t>
            </a:r>
            <a:r>
              <a:rPr lang="en-US" altLang="zh-CN" dirty="0"/>
              <a:t>5×5</a:t>
            </a:r>
            <a:r>
              <a:rPr lang="zh-CN" altLang="en-US" dirty="0"/>
              <a:t>，因此特征图大小为（</a:t>
            </a:r>
            <a:r>
              <a:rPr lang="en-US" altLang="zh-CN" dirty="0"/>
              <a:t>5-5+1</a:t>
            </a:r>
            <a:r>
              <a:rPr lang="zh-CN" altLang="en-US" dirty="0"/>
              <a:t>）</a:t>
            </a:r>
            <a:r>
              <a:rPr lang="en-US" altLang="zh-CN" dirty="0"/>
              <a:t>×</a:t>
            </a:r>
            <a:r>
              <a:rPr lang="zh-CN" altLang="en-US" dirty="0"/>
              <a:t>（</a:t>
            </a:r>
            <a:r>
              <a:rPr lang="en-US" altLang="zh-CN" dirty="0"/>
              <a:t>5-5+1</a:t>
            </a:r>
            <a:r>
              <a:rPr lang="zh-CN" altLang="en-US" dirty="0"/>
              <a:t>）</a:t>
            </a:r>
            <a:r>
              <a:rPr lang="en-US" altLang="zh-CN" dirty="0"/>
              <a:t>= 1×1</a:t>
            </a:r>
            <a:r>
              <a:rPr lang="zh-CN" altLang="en-US" dirty="0"/>
              <a:t>。这样该层就刚好变成了全连接，这只是巧合，如果原始输入的图像比较大，则该层就不是全连接了。</a:t>
            </a:r>
            <a:endParaRPr lang="en-US" altLang="zh-CN" dirty="0"/>
          </a:p>
          <a:p>
            <a:r>
              <a:rPr lang="en-US" altLang="zh-CN" b="1" i="0" dirty="0">
                <a:solidFill>
                  <a:srgbClr val="4D4D4D"/>
                </a:solidFill>
                <a:effectLst/>
                <a:latin typeface="-apple-system"/>
              </a:rPr>
              <a:t>6</a:t>
            </a:r>
            <a:r>
              <a:rPr lang="zh-CN" altLang="en-US" b="1" i="0" dirty="0">
                <a:solidFill>
                  <a:srgbClr val="4D4D4D"/>
                </a:solidFill>
                <a:effectLst/>
                <a:latin typeface="-apple-system"/>
              </a:rPr>
              <a:t>、</a:t>
            </a:r>
            <a:r>
              <a:rPr lang="en-US" altLang="zh-CN" b="1" i="0" dirty="0">
                <a:solidFill>
                  <a:srgbClr val="4D4D4D"/>
                </a:solidFill>
                <a:effectLst/>
                <a:latin typeface="-apple-system"/>
              </a:rPr>
              <a:t>F6</a:t>
            </a:r>
            <a:r>
              <a:rPr lang="zh-CN" altLang="en-US" b="1" i="0" dirty="0">
                <a:solidFill>
                  <a:srgbClr val="4D4D4D"/>
                </a:solidFill>
                <a:effectLst/>
                <a:latin typeface="-apple-system"/>
              </a:rPr>
              <a:t>层（全连接层）：</a:t>
            </a:r>
            <a:r>
              <a:rPr lang="en-US" altLang="zh-CN" b="1" i="0" dirty="0">
                <a:solidFill>
                  <a:srgbClr val="4D4D4D"/>
                </a:solidFill>
                <a:effectLst/>
                <a:latin typeface="-apple-system"/>
              </a:rPr>
              <a:t>84</a:t>
            </a:r>
            <a:br>
              <a:rPr lang="zh-CN" altLang="en-US" dirty="0"/>
            </a:br>
            <a:r>
              <a:rPr lang="zh-CN" altLang="en-US" b="1" i="0" dirty="0">
                <a:solidFill>
                  <a:srgbClr val="4D4D4D"/>
                </a:solidFill>
                <a:effectLst/>
                <a:latin typeface="-apple-system"/>
              </a:rPr>
              <a:t>（</a:t>
            </a:r>
            <a:r>
              <a:rPr lang="en-US" altLang="zh-CN" b="1" i="0" dirty="0">
                <a:solidFill>
                  <a:srgbClr val="4D4D4D"/>
                </a:solidFill>
                <a:effectLst/>
                <a:latin typeface="-apple-system"/>
              </a:rPr>
              <a:t>1</a:t>
            </a:r>
            <a:r>
              <a:rPr lang="zh-CN" altLang="en-US" b="1" i="0" dirty="0">
                <a:solidFill>
                  <a:srgbClr val="4D4D4D"/>
                </a:solidFill>
                <a:effectLst/>
                <a:latin typeface="-apple-system"/>
              </a:rPr>
              <a:t>）特征图大小</a:t>
            </a:r>
            <a:br>
              <a:rPr lang="zh-CN" altLang="en-US" dirty="0"/>
            </a:br>
            <a:r>
              <a:rPr lang="en-US" altLang="zh-CN" b="0" i="0" dirty="0">
                <a:solidFill>
                  <a:srgbClr val="4D4D4D"/>
                </a:solidFill>
                <a:effectLst/>
                <a:latin typeface="-apple-system"/>
              </a:rPr>
              <a:t>F6</a:t>
            </a:r>
            <a:r>
              <a:rPr lang="zh-CN" altLang="en-US" b="0" i="0" dirty="0">
                <a:solidFill>
                  <a:srgbClr val="4D4D4D"/>
                </a:solidFill>
                <a:effectLst/>
                <a:latin typeface="-apple-system"/>
              </a:rPr>
              <a:t>层有</a:t>
            </a:r>
            <a:r>
              <a:rPr lang="en-US" altLang="zh-CN" b="0" i="0" dirty="0">
                <a:solidFill>
                  <a:srgbClr val="4D4D4D"/>
                </a:solidFill>
                <a:effectLst/>
                <a:latin typeface="-apple-system"/>
              </a:rPr>
              <a:t>84</a:t>
            </a:r>
            <a:r>
              <a:rPr lang="zh-CN" altLang="en-US" b="0" i="0" dirty="0">
                <a:solidFill>
                  <a:srgbClr val="4D4D4D"/>
                </a:solidFill>
                <a:effectLst/>
                <a:latin typeface="-apple-system"/>
              </a:rPr>
              <a:t>个单元，之所以选这个数字的原因是来自于输出层的设计，对应于一个</a:t>
            </a:r>
            <a:r>
              <a:rPr lang="en-US" altLang="zh-CN" b="0" i="0" dirty="0">
                <a:solidFill>
                  <a:srgbClr val="4D4D4D"/>
                </a:solidFill>
                <a:effectLst/>
                <a:latin typeface="-apple-system"/>
              </a:rPr>
              <a:t>7×12</a:t>
            </a:r>
            <a:r>
              <a:rPr lang="zh-CN" altLang="en-US" b="0" i="0" dirty="0">
                <a:solidFill>
                  <a:srgbClr val="4D4D4D"/>
                </a:solidFill>
                <a:effectLst/>
                <a:latin typeface="-apple-system"/>
              </a:rPr>
              <a:t>的比特图，如下图所示，</a:t>
            </a:r>
            <a:r>
              <a:rPr lang="en-US" altLang="zh-CN" b="0" i="0" dirty="0">
                <a:solidFill>
                  <a:srgbClr val="4D4D4D"/>
                </a:solidFill>
                <a:effectLst/>
                <a:latin typeface="-apple-system"/>
              </a:rPr>
              <a:t>-1</a:t>
            </a:r>
            <a:r>
              <a:rPr lang="zh-CN" altLang="en-US" b="0" i="0" dirty="0">
                <a:solidFill>
                  <a:srgbClr val="4D4D4D"/>
                </a:solidFill>
                <a:effectLst/>
                <a:latin typeface="-apple-system"/>
              </a:rPr>
              <a:t>表示白色，</a:t>
            </a:r>
            <a:r>
              <a:rPr lang="en-US" altLang="zh-CN" b="0" i="0" dirty="0">
                <a:solidFill>
                  <a:srgbClr val="4D4D4D"/>
                </a:solidFill>
                <a:effectLst/>
                <a:latin typeface="-apple-system"/>
              </a:rPr>
              <a:t>1</a:t>
            </a:r>
            <a:r>
              <a:rPr lang="zh-CN" altLang="en-US" b="0" i="0" dirty="0">
                <a:solidFill>
                  <a:srgbClr val="4D4D4D"/>
                </a:solidFill>
                <a:effectLst/>
                <a:latin typeface="-apple-system"/>
              </a:rPr>
              <a:t>表示黑色，这样每个符号的比特图的黑白色就对应于一个编码。</a:t>
            </a:r>
            <a:endParaRPr lang="en-US" altLang="zh-CN" b="0" i="0" dirty="0">
              <a:solidFill>
                <a:srgbClr val="4D4D4D"/>
              </a:solidFill>
              <a:effectLst/>
              <a:latin typeface="-apple-system"/>
            </a:endParaRPr>
          </a:p>
          <a:p>
            <a:r>
              <a:rPr lang="en-US" altLang="zh-CN" b="1" i="0" dirty="0">
                <a:solidFill>
                  <a:srgbClr val="4D4D4D"/>
                </a:solidFill>
                <a:effectLst/>
                <a:latin typeface="-apple-system"/>
              </a:rPr>
              <a:t>7</a:t>
            </a:r>
            <a:r>
              <a:rPr lang="zh-CN" altLang="en-US" b="1" i="0" dirty="0">
                <a:solidFill>
                  <a:srgbClr val="4D4D4D"/>
                </a:solidFill>
                <a:effectLst/>
                <a:latin typeface="-apple-system"/>
              </a:rPr>
              <a:t>、</a:t>
            </a:r>
            <a:r>
              <a:rPr lang="en-US" altLang="zh-CN" b="1" i="0" dirty="0">
                <a:solidFill>
                  <a:srgbClr val="4D4D4D"/>
                </a:solidFill>
                <a:effectLst/>
                <a:latin typeface="-apple-system"/>
              </a:rPr>
              <a:t>OUTPUT</a:t>
            </a:r>
            <a:r>
              <a:rPr lang="zh-CN" altLang="en-US" b="1" i="0" dirty="0">
                <a:solidFill>
                  <a:srgbClr val="4D4D4D"/>
                </a:solidFill>
                <a:effectLst/>
                <a:latin typeface="-apple-system"/>
              </a:rPr>
              <a:t>层（输出层）：</a:t>
            </a:r>
            <a:r>
              <a:rPr lang="en-US" altLang="zh-CN" b="1" i="0" dirty="0">
                <a:solidFill>
                  <a:srgbClr val="4D4D4D"/>
                </a:solidFill>
                <a:effectLst/>
                <a:latin typeface="-apple-system"/>
              </a:rPr>
              <a:t>10</a:t>
            </a:r>
            <a:br>
              <a:rPr lang="zh-CN" altLang="en-US" dirty="0"/>
            </a:br>
            <a:r>
              <a:rPr lang="en-US" altLang="zh-CN" b="0" i="0" dirty="0">
                <a:solidFill>
                  <a:srgbClr val="4D4D4D"/>
                </a:solidFill>
                <a:effectLst/>
                <a:latin typeface="-apple-system"/>
              </a:rPr>
              <a:t>Output</a:t>
            </a:r>
            <a:r>
              <a:rPr lang="zh-CN" altLang="en-US" b="0" i="0" dirty="0">
                <a:solidFill>
                  <a:srgbClr val="4D4D4D"/>
                </a:solidFill>
                <a:effectLst/>
                <a:latin typeface="-apple-system"/>
              </a:rPr>
              <a:t>层也是全连接层，共有</a:t>
            </a:r>
            <a:r>
              <a:rPr lang="en-US" altLang="zh-CN" b="0" i="0" dirty="0">
                <a:solidFill>
                  <a:srgbClr val="4D4D4D"/>
                </a:solidFill>
                <a:effectLst/>
                <a:latin typeface="-apple-system"/>
              </a:rPr>
              <a:t>10</a:t>
            </a:r>
            <a:r>
              <a:rPr lang="zh-CN" altLang="en-US" b="0" i="0" dirty="0">
                <a:solidFill>
                  <a:srgbClr val="4D4D4D"/>
                </a:solidFill>
                <a:effectLst/>
                <a:latin typeface="-apple-system"/>
              </a:rPr>
              <a:t>个节点，分别代表数字</a:t>
            </a:r>
            <a:r>
              <a:rPr lang="en-US" altLang="zh-CN" b="0" i="0" dirty="0">
                <a:solidFill>
                  <a:srgbClr val="4D4D4D"/>
                </a:solidFill>
                <a:effectLst/>
                <a:latin typeface="-apple-system"/>
              </a:rPr>
              <a:t>0</a:t>
            </a:r>
            <a:r>
              <a:rPr lang="zh-CN" altLang="en-US" b="0" i="0" dirty="0">
                <a:solidFill>
                  <a:srgbClr val="4D4D4D"/>
                </a:solidFill>
                <a:effectLst/>
                <a:latin typeface="-apple-system"/>
              </a:rPr>
              <a:t>到</a:t>
            </a:r>
            <a:r>
              <a:rPr lang="en-US" altLang="zh-CN" b="0" i="0" dirty="0">
                <a:solidFill>
                  <a:srgbClr val="4D4D4D"/>
                </a:solidFill>
                <a:effectLst/>
                <a:latin typeface="-apple-system"/>
              </a:rPr>
              <a:t>9</a:t>
            </a:r>
            <a:r>
              <a:rPr lang="zh-CN" altLang="en-US" b="0" i="0" dirty="0">
                <a:solidFill>
                  <a:srgbClr val="4D4D4D"/>
                </a:solidFill>
                <a:effectLst/>
                <a:latin typeface="-apple-system"/>
              </a:rPr>
              <a:t>。如果第</a:t>
            </a:r>
            <a:r>
              <a:rPr lang="en-US" altLang="zh-CN" b="0" i="0" dirty="0" err="1">
                <a:solidFill>
                  <a:srgbClr val="4D4D4D"/>
                </a:solidFill>
                <a:effectLst/>
                <a:latin typeface="-apple-system"/>
              </a:rPr>
              <a:t>i</a:t>
            </a:r>
            <a:r>
              <a:rPr lang="zh-CN" altLang="en-US" b="0" i="0" dirty="0">
                <a:solidFill>
                  <a:srgbClr val="4D4D4D"/>
                </a:solidFill>
                <a:effectLst/>
                <a:latin typeface="-apple-system"/>
              </a:rPr>
              <a:t>个节点的值为</a:t>
            </a:r>
            <a:r>
              <a:rPr lang="en-US" altLang="zh-CN" b="0" i="0" dirty="0">
                <a:solidFill>
                  <a:srgbClr val="4D4D4D"/>
                </a:solidFill>
                <a:effectLst/>
                <a:latin typeface="-apple-system"/>
              </a:rPr>
              <a:t>0</a:t>
            </a:r>
            <a:r>
              <a:rPr lang="zh-CN" altLang="en-US" b="0" i="0" dirty="0">
                <a:solidFill>
                  <a:srgbClr val="4D4D4D"/>
                </a:solidFill>
                <a:effectLst/>
                <a:latin typeface="-apple-system"/>
              </a:rPr>
              <a:t>，则表示网络识别的结果是数字</a:t>
            </a:r>
            <a:r>
              <a:rPr lang="en-US" altLang="zh-CN" b="0" i="0" dirty="0" err="1">
                <a:solidFill>
                  <a:srgbClr val="4D4D4D"/>
                </a:solidFill>
                <a:effectLst/>
                <a:latin typeface="-apple-system"/>
              </a:rPr>
              <a:t>i</a:t>
            </a:r>
            <a:r>
              <a:rPr lang="zh-CN" altLang="en-US" b="0" i="0" dirty="0">
                <a:solidFill>
                  <a:srgbClr val="4D4D4D"/>
                </a:solidFill>
                <a:effectLst/>
                <a:latin typeface="-apple-system"/>
              </a:rPr>
              <a:t>。</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121212"/>
                </a:solidFill>
                <a:effectLst/>
                <a:latin typeface="-apple-system"/>
              </a:rPr>
              <a:t>AlexNet</a:t>
            </a:r>
            <a:r>
              <a:rPr lang="en-US" altLang="zh-CN" b="0" i="0" dirty="0">
                <a:solidFill>
                  <a:srgbClr val="121212"/>
                </a:solidFill>
                <a:effectLst/>
                <a:latin typeface="-apple-system"/>
              </a:rPr>
              <a:t> </a:t>
            </a:r>
            <a:r>
              <a:rPr lang="zh-CN" altLang="en-US" b="0" i="0" dirty="0">
                <a:solidFill>
                  <a:srgbClr val="121212"/>
                </a:solidFill>
                <a:effectLst/>
                <a:latin typeface="-apple-system"/>
              </a:rPr>
              <a:t>可以说是具有历史意义的一个网络结构，可以说在</a:t>
            </a:r>
            <a:r>
              <a:rPr lang="en-US" altLang="zh-CN" b="0" i="0" dirty="0" err="1">
                <a:solidFill>
                  <a:srgbClr val="121212"/>
                </a:solidFill>
                <a:effectLst/>
                <a:latin typeface="-apple-system"/>
              </a:rPr>
              <a:t>AlexNet</a:t>
            </a:r>
            <a:r>
              <a:rPr lang="zh-CN" altLang="en-US" b="0" i="0" dirty="0">
                <a:solidFill>
                  <a:srgbClr val="121212"/>
                </a:solidFill>
                <a:effectLst/>
                <a:latin typeface="-apple-system"/>
              </a:rPr>
              <a:t>之前，深度学习已经沉寂了很久。历史的转折在</a:t>
            </a:r>
            <a:r>
              <a:rPr lang="en-US" altLang="zh-CN" b="0" i="0" dirty="0">
                <a:solidFill>
                  <a:srgbClr val="121212"/>
                </a:solidFill>
                <a:effectLst/>
                <a:latin typeface="-apple-system"/>
              </a:rPr>
              <a:t>2012</a:t>
            </a:r>
            <a:r>
              <a:rPr lang="zh-CN" altLang="en-US" b="0" i="0" dirty="0">
                <a:solidFill>
                  <a:srgbClr val="121212"/>
                </a:solidFill>
                <a:effectLst/>
                <a:latin typeface="-apple-system"/>
              </a:rPr>
              <a:t>年到来，</a:t>
            </a:r>
            <a:r>
              <a:rPr lang="en-US" altLang="zh-CN" b="0" i="0" dirty="0" err="1">
                <a:solidFill>
                  <a:srgbClr val="121212"/>
                </a:solidFill>
                <a:effectLst/>
                <a:latin typeface="-apple-system"/>
              </a:rPr>
              <a:t>AlexNet</a:t>
            </a:r>
            <a:r>
              <a:rPr lang="en-US" altLang="zh-CN" b="0" i="0" dirty="0">
                <a:solidFill>
                  <a:srgbClr val="121212"/>
                </a:solidFill>
                <a:effectLst/>
                <a:latin typeface="-apple-system"/>
              </a:rPr>
              <a:t> </a:t>
            </a:r>
            <a:r>
              <a:rPr lang="zh-CN" altLang="en-US" b="0" i="0" dirty="0">
                <a:solidFill>
                  <a:srgbClr val="121212"/>
                </a:solidFill>
                <a:effectLst/>
                <a:latin typeface="-apple-system"/>
              </a:rPr>
              <a:t>在当年的</a:t>
            </a:r>
            <a:r>
              <a:rPr lang="en-US" altLang="zh-CN" b="0" i="0" dirty="0">
                <a:solidFill>
                  <a:srgbClr val="121212"/>
                </a:solidFill>
                <a:effectLst/>
                <a:latin typeface="-apple-system"/>
              </a:rPr>
              <a:t>ImageNet</a:t>
            </a:r>
            <a:r>
              <a:rPr lang="zh-CN" altLang="en-US" b="0" i="0" dirty="0">
                <a:solidFill>
                  <a:srgbClr val="121212"/>
                </a:solidFill>
                <a:effectLst/>
                <a:latin typeface="-apple-system"/>
              </a:rPr>
              <a:t>图像分类竞赛中，</a:t>
            </a:r>
            <a:r>
              <a:rPr lang="en-US" altLang="zh-CN" b="0" i="0" dirty="0">
                <a:solidFill>
                  <a:srgbClr val="121212"/>
                </a:solidFill>
                <a:effectLst/>
                <a:latin typeface="-apple-system"/>
              </a:rPr>
              <a:t>top-5</a:t>
            </a:r>
            <a:r>
              <a:rPr lang="zh-CN" altLang="en-US" b="0" i="0" dirty="0">
                <a:solidFill>
                  <a:srgbClr val="121212"/>
                </a:solidFill>
                <a:effectLst/>
                <a:latin typeface="-apple-system"/>
              </a:rPr>
              <a:t>错误率比上一年的冠军下降了十个百分点，而且远远超过当年的第二名。</a:t>
            </a:r>
            <a:endParaRPr lang="en-US" altLang="zh-CN" dirty="0"/>
          </a:p>
          <a:p>
            <a:r>
              <a:rPr lang="en-US" altLang="zh-CN" dirty="0"/>
              <a:t>——————————————————————————</a:t>
            </a:r>
            <a:endParaRPr lang="en-US" altLang="zh-CN" dirty="0"/>
          </a:p>
          <a:p>
            <a:r>
              <a:rPr lang="en-US" altLang="zh-CN" dirty="0"/>
              <a:t>s4</a:t>
            </a:r>
            <a:r>
              <a:rPr lang="zh-CN" altLang="en-US" dirty="0"/>
              <a:t>就表示</a:t>
            </a:r>
            <a:r>
              <a:rPr lang="en-US" altLang="zh-CN" dirty="0"/>
              <a:t>stride</a:t>
            </a:r>
            <a:r>
              <a:rPr lang="zh-CN" altLang="en-US" dirty="0"/>
              <a:t>步长为</a:t>
            </a:r>
            <a:r>
              <a:rPr lang="en-US" altLang="zh-CN" dirty="0"/>
              <a:t>4.</a:t>
            </a:r>
            <a:endParaRPr lang="en-US" altLang="zh-CN" dirty="0"/>
          </a:p>
          <a:p>
            <a:r>
              <a:rPr lang="en-US" altLang="zh-CN" dirty="0"/>
              <a:t>max pooling</a:t>
            </a:r>
            <a:r>
              <a:rPr lang="zh-CN" altLang="en-US" dirty="0"/>
              <a:t>核都是</a:t>
            </a:r>
            <a:r>
              <a:rPr lang="en-US" altLang="zh-CN" dirty="0"/>
              <a:t>3</a:t>
            </a:r>
            <a:r>
              <a:rPr lang="zh-CN" altLang="en-US" dirty="0"/>
              <a:t>*</a:t>
            </a:r>
            <a:r>
              <a:rPr lang="en-US" altLang="zh-CN" dirty="0"/>
              <a:t>3</a:t>
            </a:r>
            <a:r>
              <a:rPr lang="zh-CN" altLang="en-US" dirty="0"/>
              <a:t>，步长都是</a:t>
            </a:r>
            <a:r>
              <a:rPr lang="en-US" altLang="zh-CN" dirty="0"/>
              <a:t>2</a:t>
            </a:r>
            <a:r>
              <a:rPr lang="zh-CN" altLang="en-US" dirty="0"/>
              <a:t>，其下采样尺寸变化似乎决定于其</a:t>
            </a:r>
            <a:r>
              <a:rPr lang="en-US" altLang="zh-CN" dirty="0"/>
              <a:t>stride</a:t>
            </a:r>
            <a:r>
              <a:rPr lang="zh-CN" altLang="en-US" dirty="0"/>
              <a:t>，而不是其下采样核的大小。</a:t>
            </a:r>
            <a:endParaRPr lang="en-US" altLang="zh-CN" dirty="0"/>
          </a:p>
          <a:p>
            <a:r>
              <a:rPr lang="zh-CN" altLang="en-US" dirty="0"/>
              <a:t>缺点：</a:t>
            </a:r>
            <a:r>
              <a:rPr lang="en-US" altLang="zh-CN" dirty="0"/>
              <a:t>11</a:t>
            </a:r>
            <a:r>
              <a:rPr lang="zh-CN" altLang="en-US" dirty="0"/>
              <a:t>*</a:t>
            </a:r>
            <a:r>
              <a:rPr lang="en-US" altLang="zh-CN" dirty="0"/>
              <a:t>11</a:t>
            </a:r>
            <a:r>
              <a:rPr lang="zh-CN" altLang="en-US" dirty="0"/>
              <a:t>的核，是想提大尺度特征，但现在很少用这么大的了；</a:t>
            </a:r>
            <a:r>
              <a:rPr lang="en-US" altLang="zh-CN" dirty="0"/>
              <a:t>stride 4</a:t>
            </a:r>
            <a:r>
              <a:rPr lang="zh-CN" altLang="en-US" dirty="0"/>
              <a:t>，大刀阔斧地前进，现在一般也没怎么快地前进了，</a:t>
            </a:r>
            <a:r>
              <a:rPr lang="en-US" altLang="zh-CN" dirty="0"/>
              <a:t>pad</a:t>
            </a:r>
            <a:r>
              <a:rPr lang="zh-CN" altLang="en-US" dirty="0"/>
              <a:t>选择了</a:t>
            </a:r>
            <a:r>
              <a:rPr lang="en-US" altLang="zh-CN" dirty="0"/>
              <a:t>0</a:t>
            </a:r>
            <a:r>
              <a:rPr lang="zh-CN" altLang="en-US" dirty="0"/>
              <a:t>！</a:t>
            </a:r>
            <a:endParaRPr lang="en-US" altLang="zh-CN" dirty="0"/>
          </a:p>
          <a:p>
            <a:r>
              <a:rPr lang="zh-CN" altLang="en-US" dirty="0"/>
              <a:t>他还加了</a:t>
            </a:r>
            <a:r>
              <a:rPr lang="en-US" altLang="zh-CN" dirty="0"/>
              <a:t>Local Response Norm</a:t>
            </a:r>
            <a:r>
              <a:rPr lang="zh-CN" altLang="en-US" dirty="0"/>
              <a:t>层，这个层后来被证明是没用的，后来就没再用了。</a:t>
            </a:r>
            <a:endParaRPr lang="en-US" altLang="zh-CN" dirty="0"/>
          </a:p>
          <a:p>
            <a:r>
              <a:rPr lang="zh-CN" altLang="en-US" dirty="0"/>
              <a:t>一共是</a:t>
            </a:r>
            <a:r>
              <a:rPr lang="en-US" altLang="zh-CN" dirty="0"/>
              <a:t>3+5 = 8</a:t>
            </a:r>
            <a:r>
              <a:rPr lang="zh-CN" altLang="en-US" dirty="0"/>
              <a:t>层的网络。</a:t>
            </a:r>
            <a:endParaRPr lang="en-US" altLang="zh-CN" dirty="0"/>
          </a:p>
          <a:p>
            <a:r>
              <a:rPr lang="en-US" altLang="zh-CN" dirty="0"/>
              <a:t>——————————————————</a:t>
            </a:r>
            <a:endParaRPr lang="en-US" altLang="zh-CN" dirty="0"/>
          </a:p>
          <a:p>
            <a:pPr algn="l"/>
            <a:r>
              <a:rPr lang="en-US" altLang="zh-CN" b="0" i="0" dirty="0" err="1">
                <a:solidFill>
                  <a:srgbClr val="121212"/>
                </a:solidFill>
                <a:effectLst/>
                <a:latin typeface="-apple-system"/>
              </a:rPr>
              <a:t>AlexNet</a:t>
            </a:r>
            <a:r>
              <a:rPr lang="en-US" altLang="zh-CN" b="0" i="0" dirty="0">
                <a:solidFill>
                  <a:srgbClr val="121212"/>
                </a:solidFill>
                <a:effectLst/>
                <a:latin typeface="-apple-system"/>
              </a:rPr>
              <a:t> </a:t>
            </a:r>
            <a:r>
              <a:rPr lang="zh-CN" altLang="en-US" b="0" i="0" dirty="0">
                <a:solidFill>
                  <a:srgbClr val="121212"/>
                </a:solidFill>
                <a:effectLst/>
                <a:latin typeface="-apple-system"/>
              </a:rPr>
              <a:t>之所以能够成功，深度学习之所以能够重回历史舞台，原因在于：</a:t>
            </a:r>
            <a:endParaRPr lang="zh-CN" altLang="en-US" b="0" i="0" dirty="0">
              <a:solidFill>
                <a:srgbClr val="121212"/>
              </a:solidFill>
              <a:effectLst/>
              <a:latin typeface="-apple-system"/>
            </a:endParaRPr>
          </a:p>
          <a:p>
            <a:r>
              <a:rPr lang="en-US" altLang="zh-CN" dirty="0">
                <a:effectLst/>
              </a:rPr>
              <a:t>1. </a:t>
            </a:r>
            <a:r>
              <a:rPr lang="zh-CN" altLang="en-US" dirty="0">
                <a:effectLst/>
              </a:rPr>
              <a:t>非线性激活函数：</a:t>
            </a:r>
            <a:r>
              <a:rPr lang="en-US" altLang="zh-CN" dirty="0" err="1">
                <a:effectLst/>
              </a:rPr>
              <a:t>ReLU</a:t>
            </a:r>
            <a:r>
              <a:rPr lang="zh-CN" altLang="en-US" dirty="0">
                <a:effectLst/>
              </a:rPr>
              <a:t>（以前用的是</a:t>
            </a:r>
            <a:r>
              <a:rPr lang="en-US" altLang="zh-CN" dirty="0">
                <a:effectLst/>
              </a:rPr>
              <a:t>Sigmoid</a:t>
            </a:r>
            <a:r>
              <a:rPr lang="zh-CN" altLang="en-US" dirty="0">
                <a:effectLst/>
              </a:rPr>
              <a:t>）</a:t>
            </a:r>
            <a:endParaRPr lang="en-US" altLang="zh-CN" dirty="0">
              <a:effectLst/>
            </a:endParaRPr>
          </a:p>
          <a:p>
            <a:r>
              <a:rPr lang="en-US" altLang="zh-CN" dirty="0">
                <a:effectLst/>
              </a:rPr>
              <a:t>2. </a:t>
            </a:r>
            <a:r>
              <a:rPr lang="zh-CN" altLang="en-US" dirty="0">
                <a:effectLst/>
              </a:rPr>
              <a:t>防止过拟合的方法：</a:t>
            </a:r>
            <a:r>
              <a:rPr lang="en-US" altLang="zh-CN" dirty="0">
                <a:effectLst/>
              </a:rPr>
              <a:t>Dropout</a:t>
            </a:r>
            <a:r>
              <a:rPr lang="zh-CN" altLang="en-US" dirty="0">
                <a:effectLst/>
              </a:rPr>
              <a:t>，</a:t>
            </a:r>
            <a:r>
              <a:rPr lang="en-US" altLang="zh-CN" dirty="0">
                <a:effectLst/>
              </a:rPr>
              <a:t>Data augmentation</a:t>
            </a:r>
            <a:endParaRPr lang="en-US" altLang="zh-CN" dirty="0">
              <a:effectLst/>
            </a:endParaRPr>
          </a:p>
          <a:p>
            <a:r>
              <a:rPr lang="en-US" altLang="zh-CN" dirty="0">
                <a:effectLst/>
              </a:rPr>
              <a:t>3. </a:t>
            </a:r>
            <a:r>
              <a:rPr lang="zh-CN" altLang="en-US" dirty="0">
                <a:effectLst/>
              </a:rPr>
              <a:t>大数据训练：百万级</a:t>
            </a:r>
            <a:r>
              <a:rPr lang="en-US" altLang="zh-CN" dirty="0">
                <a:effectLst/>
              </a:rPr>
              <a:t>ImageNet</a:t>
            </a:r>
            <a:r>
              <a:rPr lang="zh-CN" altLang="en-US" dirty="0">
                <a:effectLst/>
              </a:rPr>
              <a:t>图像数据</a:t>
            </a:r>
            <a:endParaRPr lang="zh-CN" altLang="en-US" dirty="0">
              <a:effectLst/>
            </a:endParaRPr>
          </a:p>
          <a:p>
            <a:r>
              <a:rPr lang="en-US" altLang="zh-CN" dirty="0">
                <a:effectLst/>
              </a:rPr>
              <a:t>4. </a:t>
            </a:r>
            <a:r>
              <a:rPr lang="zh-CN" altLang="en-US" dirty="0">
                <a:effectLst/>
              </a:rPr>
              <a:t>其他：</a:t>
            </a:r>
            <a:r>
              <a:rPr lang="en-US" altLang="zh-CN" dirty="0">
                <a:effectLst/>
              </a:rPr>
              <a:t>GPU</a:t>
            </a:r>
            <a:r>
              <a:rPr lang="zh-CN" altLang="en-US" dirty="0">
                <a:effectLst/>
              </a:rPr>
              <a:t>实现，</a:t>
            </a:r>
            <a:r>
              <a:rPr lang="en-US" altLang="zh-CN" dirty="0">
                <a:effectLst/>
              </a:rPr>
              <a:t>LRN</a:t>
            </a:r>
            <a:r>
              <a:rPr lang="zh-CN" altLang="en-US" dirty="0">
                <a:effectLst/>
              </a:rPr>
              <a:t>归一化层的使用</a:t>
            </a:r>
            <a:endParaRPr lang="zh-CN" altLang="en-US" dirty="0">
              <a:effectLst/>
            </a:endParaRPr>
          </a:p>
          <a:p>
            <a:r>
              <a:rPr lang="en-US" altLang="zh-CN" dirty="0"/>
              <a:t>————————————————</a:t>
            </a:r>
            <a:endParaRPr lang="en-US" altLang="zh-CN" dirty="0"/>
          </a:p>
          <a:p>
            <a:pPr algn="l"/>
            <a:r>
              <a:rPr lang="en-US" altLang="zh-CN" b="0" i="0" dirty="0" err="1">
                <a:solidFill>
                  <a:srgbClr val="121212"/>
                </a:solidFill>
                <a:effectLst/>
                <a:latin typeface="-apple-system"/>
              </a:rPr>
              <a:t>AlexNet</a:t>
            </a:r>
            <a:r>
              <a:rPr lang="en-US" altLang="zh-CN" b="0" i="0" dirty="0">
                <a:solidFill>
                  <a:srgbClr val="121212"/>
                </a:solidFill>
                <a:effectLst/>
                <a:latin typeface="-apple-system"/>
              </a:rPr>
              <a:t> </a:t>
            </a:r>
            <a:r>
              <a:rPr lang="zh-CN" altLang="en-US" b="0" i="0" dirty="0">
                <a:solidFill>
                  <a:srgbClr val="121212"/>
                </a:solidFill>
                <a:effectLst/>
                <a:latin typeface="-apple-system"/>
              </a:rPr>
              <a:t>训练的时候，在</a:t>
            </a:r>
            <a:r>
              <a:rPr lang="en-US" altLang="zh-CN" b="0" i="0" dirty="0">
                <a:solidFill>
                  <a:srgbClr val="121212"/>
                </a:solidFill>
                <a:effectLst/>
                <a:latin typeface="-apple-system"/>
              </a:rPr>
              <a:t>data augmentation</a:t>
            </a:r>
            <a:r>
              <a:rPr lang="zh-CN" altLang="en-US" b="0" i="0" dirty="0">
                <a:solidFill>
                  <a:srgbClr val="121212"/>
                </a:solidFill>
                <a:effectLst/>
                <a:latin typeface="-apple-system"/>
              </a:rPr>
              <a:t>上处理的很好：</a:t>
            </a:r>
            <a:endParaRPr lang="zh-CN" altLang="en-US"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随机</a:t>
            </a:r>
            <a:r>
              <a:rPr lang="en-US" altLang="zh-CN" b="0" i="0" dirty="0">
                <a:solidFill>
                  <a:srgbClr val="121212"/>
                </a:solidFill>
                <a:effectLst/>
                <a:latin typeface="-apple-system"/>
              </a:rPr>
              <a:t>crop</a:t>
            </a:r>
            <a:r>
              <a:rPr lang="zh-CN" altLang="en-US" b="0" i="0" dirty="0">
                <a:solidFill>
                  <a:srgbClr val="121212"/>
                </a:solidFill>
                <a:effectLst/>
                <a:latin typeface="-apple-system"/>
              </a:rPr>
              <a:t>。训练时候，对于</a:t>
            </a:r>
            <a:r>
              <a:rPr lang="en-US" altLang="zh-CN" b="0" i="0" dirty="0">
                <a:solidFill>
                  <a:srgbClr val="121212"/>
                </a:solidFill>
                <a:effectLst/>
                <a:latin typeface="-apple-system"/>
              </a:rPr>
              <a:t>256</a:t>
            </a:r>
            <a:r>
              <a:rPr lang="zh-CN" altLang="en-US" b="0" i="0" dirty="0">
                <a:solidFill>
                  <a:srgbClr val="121212"/>
                </a:solidFill>
                <a:effectLst/>
                <a:latin typeface="-apple-system"/>
              </a:rPr>
              <a:t>＊</a:t>
            </a:r>
            <a:r>
              <a:rPr lang="en-US" altLang="zh-CN" b="0" i="0" dirty="0">
                <a:solidFill>
                  <a:srgbClr val="121212"/>
                </a:solidFill>
                <a:effectLst/>
                <a:latin typeface="-apple-system"/>
              </a:rPr>
              <a:t>256</a:t>
            </a:r>
            <a:r>
              <a:rPr lang="zh-CN" altLang="en-US" b="0" i="0" dirty="0">
                <a:solidFill>
                  <a:srgbClr val="121212"/>
                </a:solidFill>
                <a:effectLst/>
                <a:latin typeface="-apple-system"/>
              </a:rPr>
              <a:t>的图片进行随机</a:t>
            </a:r>
            <a:r>
              <a:rPr lang="en-US" altLang="zh-CN" b="0" i="0" dirty="0">
                <a:solidFill>
                  <a:srgbClr val="121212"/>
                </a:solidFill>
                <a:effectLst/>
                <a:latin typeface="-apple-system"/>
              </a:rPr>
              <a:t>crop</a:t>
            </a:r>
            <a:r>
              <a:rPr lang="zh-CN" altLang="en-US" b="0" i="0" dirty="0">
                <a:solidFill>
                  <a:srgbClr val="121212"/>
                </a:solidFill>
                <a:effectLst/>
                <a:latin typeface="-apple-system"/>
              </a:rPr>
              <a:t>到</a:t>
            </a:r>
            <a:r>
              <a:rPr lang="en-US" altLang="zh-CN" b="0" i="0" dirty="0">
                <a:solidFill>
                  <a:srgbClr val="121212"/>
                </a:solidFill>
                <a:effectLst/>
                <a:latin typeface="-apple-system"/>
              </a:rPr>
              <a:t>224</a:t>
            </a:r>
            <a:r>
              <a:rPr lang="zh-CN" altLang="en-US" b="0" i="0" dirty="0">
                <a:solidFill>
                  <a:srgbClr val="121212"/>
                </a:solidFill>
                <a:effectLst/>
                <a:latin typeface="-apple-system"/>
              </a:rPr>
              <a:t>＊</a:t>
            </a:r>
            <a:r>
              <a:rPr lang="en-US" altLang="zh-CN" b="0" i="0" dirty="0">
                <a:solidFill>
                  <a:srgbClr val="121212"/>
                </a:solidFill>
                <a:effectLst/>
                <a:latin typeface="-apple-system"/>
              </a:rPr>
              <a:t>224</a:t>
            </a:r>
            <a:r>
              <a:rPr lang="zh-CN" altLang="en-US" b="0" i="0" dirty="0">
                <a:solidFill>
                  <a:srgbClr val="121212"/>
                </a:solidFill>
                <a:effectLst/>
                <a:latin typeface="-apple-system"/>
              </a:rPr>
              <a:t>，然后允许水平翻转，那么相当与将样本倍增到</a:t>
            </a:r>
            <a:r>
              <a:rPr lang="en-US" altLang="zh-CN" b="0" i="0" dirty="0">
                <a:solidFill>
                  <a:srgbClr val="121212"/>
                </a:solidFill>
                <a:effectLst/>
                <a:latin typeface="-apple-system"/>
              </a:rPr>
              <a:t>((256-224)^2)*2=2048</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测试时候，对左上、右上、左下、右下、中间做了</a:t>
            </a:r>
            <a:r>
              <a:rPr lang="en-US" altLang="zh-CN" b="0" i="0" dirty="0">
                <a:solidFill>
                  <a:srgbClr val="121212"/>
                </a:solidFill>
                <a:effectLst/>
                <a:latin typeface="-apple-system"/>
              </a:rPr>
              <a:t>5</a:t>
            </a:r>
            <a:r>
              <a:rPr lang="zh-CN" altLang="en-US" b="0" i="0" dirty="0">
                <a:solidFill>
                  <a:srgbClr val="121212"/>
                </a:solidFill>
                <a:effectLst/>
                <a:latin typeface="-apple-system"/>
              </a:rPr>
              <a:t>次</a:t>
            </a:r>
            <a:r>
              <a:rPr lang="en-US" altLang="zh-CN" b="0" i="0" dirty="0">
                <a:solidFill>
                  <a:srgbClr val="121212"/>
                </a:solidFill>
                <a:effectLst/>
                <a:latin typeface="-apple-system"/>
              </a:rPr>
              <a:t>crop</a:t>
            </a:r>
            <a:r>
              <a:rPr lang="zh-CN" altLang="en-US" b="0" i="0" dirty="0">
                <a:solidFill>
                  <a:srgbClr val="121212"/>
                </a:solidFill>
                <a:effectLst/>
                <a:latin typeface="-apple-system"/>
              </a:rPr>
              <a:t>，然后翻转，共</a:t>
            </a:r>
            <a:r>
              <a:rPr lang="en-US" altLang="zh-CN" b="0" i="0" dirty="0">
                <a:solidFill>
                  <a:srgbClr val="121212"/>
                </a:solidFill>
                <a:effectLst/>
                <a:latin typeface="-apple-system"/>
              </a:rPr>
              <a:t>10</a:t>
            </a:r>
            <a:r>
              <a:rPr lang="zh-CN" altLang="en-US" b="0" i="0" dirty="0">
                <a:solidFill>
                  <a:srgbClr val="121212"/>
                </a:solidFill>
                <a:effectLst/>
                <a:latin typeface="-apple-system"/>
              </a:rPr>
              <a:t>个</a:t>
            </a:r>
            <a:r>
              <a:rPr lang="en-US" altLang="zh-CN" b="0" i="0" dirty="0">
                <a:solidFill>
                  <a:srgbClr val="121212"/>
                </a:solidFill>
                <a:effectLst/>
                <a:latin typeface="-apple-system"/>
              </a:rPr>
              <a:t>crop</a:t>
            </a:r>
            <a:r>
              <a:rPr lang="zh-CN" altLang="en-US" b="0" i="0" dirty="0">
                <a:solidFill>
                  <a:srgbClr val="121212"/>
                </a:solidFill>
                <a:effectLst/>
                <a:latin typeface="-apple-system"/>
              </a:rPr>
              <a:t>，之后对结果求平均。作者说，不做随机</a:t>
            </a:r>
            <a:r>
              <a:rPr lang="en-US" altLang="zh-CN" b="0" i="0" dirty="0">
                <a:solidFill>
                  <a:srgbClr val="121212"/>
                </a:solidFill>
                <a:effectLst/>
                <a:latin typeface="-apple-system"/>
              </a:rPr>
              <a:t>crop</a:t>
            </a:r>
            <a:r>
              <a:rPr lang="zh-CN" altLang="en-US" b="0" i="0" dirty="0">
                <a:solidFill>
                  <a:srgbClr val="121212"/>
                </a:solidFill>
                <a:effectLst/>
                <a:latin typeface="-apple-system"/>
              </a:rPr>
              <a:t>，大网络基本都过拟合</a:t>
            </a:r>
            <a:r>
              <a:rPr lang="en-US" altLang="zh-CN" b="0" i="0" dirty="0">
                <a:solidFill>
                  <a:srgbClr val="121212"/>
                </a:solidFill>
                <a:effectLst/>
                <a:latin typeface="-apple-system"/>
              </a:rPr>
              <a:t>(under substantial overfitting)</a:t>
            </a:r>
            <a:r>
              <a:rPr lang="zh-CN" altLang="en-US" b="0" i="0" dirty="0">
                <a:solidFill>
                  <a:srgbClr val="121212"/>
                </a:solidFill>
                <a:effectLst/>
                <a:latin typeface="-apple-system"/>
              </a:rPr>
              <a:t>。</a:t>
            </a:r>
            <a:endParaRPr lang="zh-CN" altLang="en-US" b="0" i="0" dirty="0">
              <a:solidFill>
                <a:srgbClr val="121212"/>
              </a:solidFill>
              <a:effectLst/>
              <a:latin typeface="-apple-system"/>
            </a:endParaRPr>
          </a:p>
          <a:p>
            <a:pPr algn="l">
              <a:buFont typeface="Arial" panose="020B0604020202020204" pitchFamily="34" charset="0"/>
              <a:buChar char="•"/>
            </a:pPr>
            <a:r>
              <a:rPr lang="zh-CN" altLang="en-US" b="0" i="0" dirty="0">
                <a:solidFill>
                  <a:srgbClr val="121212"/>
                </a:solidFill>
                <a:effectLst/>
                <a:latin typeface="-apple-system"/>
              </a:rPr>
              <a:t>对</a:t>
            </a:r>
            <a:r>
              <a:rPr lang="en-US" altLang="zh-CN" b="0" i="0" dirty="0">
                <a:solidFill>
                  <a:srgbClr val="121212"/>
                </a:solidFill>
                <a:effectLst/>
                <a:latin typeface="-apple-system"/>
              </a:rPr>
              <a:t>RGB</a:t>
            </a:r>
            <a:r>
              <a:rPr lang="zh-CN" altLang="en-US" b="0" i="0" dirty="0">
                <a:solidFill>
                  <a:srgbClr val="121212"/>
                </a:solidFill>
                <a:effectLst/>
                <a:latin typeface="-apple-system"/>
              </a:rPr>
              <a:t>空间做</a:t>
            </a:r>
            <a:r>
              <a:rPr lang="en-US" altLang="zh-CN" b="0" i="0" dirty="0">
                <a:solidFill>
                  <a:srgbClr val="121212"/>
                </a:solidFill>
                <a:effectLst/>
                <a:latin typeface="-apple-system"/>
              </a:rPr>
              <a:t>PCA</a:t>
            </a:r>
            <a:r>
              <a:rPr lang="zh-CN" altLang="en-US" b="0" i="0" dirty="0">
                <a:solidFill>
                  <a:srgbClr val="121212"/>
                </a:solidFill>
                <a:effectLst/>
                <a:latin typeface="-apple-system"/>
              </a:rPr>
              <a:t>，然后对主成分做一个</a:t>
            </a:r>
            <a:r>
              <a:rPr lang="en-US" altLang="zh-CN" b="0" i="0" dirty="0">
                <a:solidFill>
                  <a:srgbClr val="121212"/>
                </a:solidFill>
                <a:effectLst/>
                <a:latin typeface="-apple-system"/>
              </a:rPr>
              <a:t>(0, 0.1)</a:t>
            </a:r>
            <a:r>
              <a:rPr lang="zh-CN" altLang="en-US" b="0" i="0" dirty="0">
                <a:solidFill>
                  <a:srgbClr val="121212"/>
                </a:solidFill>
                <a:effectLst/>
                <a:latin typeface="-apple-system"/>
              </a:rPr>
              <a:t>的高斯扰动。结果让错误率又下降了</a:t>
            </a:r>
            <a:r>
              <a:rPr lang="en-US" altLang="zh-CN" b="0" i="0" dirty="0">
                <a:solidFill>
                  <a:srgbClr val="121212"/>
                </a:solidFill>
                <a:effectLst/>
                <a:latin typeface="-apple-system"/>
              </a:rPr>
              <a:t>1%</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pPr algn="l">
              <a:buFont typeface="Arial" panose="020B0604020202020204" pitchFamily="34" charset="0"/>
              <a:buNone/>
            </a:pPr>
            <a:endParaRPr lang="en-US" altLang="zh-CN" b="0" i="0" dirty="0">
              <a:solidFill>
                <a:srgbClr val="121212"/>
              </a:solidFill>
              <a:effectLst/>
              <a:latin typeface="-apple-system"/>
            </a:endParaRPr>
          </a:p>
          <a:p>
            <a:pPr algn="l">
              <a:buFont typeface="Arial" panose="020B0604020202020204" pitchFamily="34" charset="0"/>
              <a:buNone/>
            </a:pPr>
            <a:r>
              <a:rPr lang="en-US" altLang="zh-CN" b="0" i="0" dirty="0">
                <a:solidFill>
                  <a:srgbClr val="121212"/>
                </a:solidFill>
                <a:effectLst/>
                <a:latin typeface="-apple-system"/>
              </a:rPr>
              <a:t>Alex</a:t>
            </a:r>
            <a:r>
              <a:rPr lang="zh-CN" altLang="en-US" b="0" i="0" dirty="0">
                <a:solidFill>
                  <a:srgbClr val="121212"/>
                </a:solidFill>
                <a:effectLst/>
                <a:latin typeface="-apple-system"/>
              </a:rPr>
              <a:t>用</a:t>
            </a:r>
            <a:r>
              <a:rPr lang="en-US" altLang="zh-CN" b="0" i="0" dirty="0" err="1">
                <a:solidFill>
                  <a:srgbClr val="121212"/>
                </a:solidFill>
                <a:effectLst/>
                <a:latin typeface="-apple-system"/>
              </a:rPr>
              <a:t>ReLU</a:t>
            </a:r>
            <a:r>
              <a:rPr lang="zh-CN" altLang="en-US" b="0" i="0" dirty="0">
                <a:solidFill>
                  <a:srgbClr val="121212"/>
                </a:solidFill>
                <a:effectLst/>
                <a:latin typeface="-apple-system"/>
              </a:rPr>
              <a:t>代替了</a:t>
            </a:r>
            <a:r>
              <a:rPr lang="en-US" altLang="zh-CN" b="0" i="0" dirty="0">
                <a:solidFill>
                  <a:srgbClr val="121212"/>
                </a:solidFill>
                <a:effectLst/>
                <a:latin typeface="-apple-system"/>
              </a:rPr>
              <a:t>Sigmoid</a:t>
            </a:r>
            <a:r>
              <a:rPr lang="zh-CN" altLang="en-US" b="0" i="0" dirty="0">
                <a:solidFill>
                  <a:srgbClr val="121212"/>
                </a:solidFill>
                <a:effectLst/>
                <a:latin typeface="-apple-system"/>
              </a:rPr>
              <a:t>，发现使用 </a:t>
            </a:r>
            <a:r>
              <a:rPr lang="en-US" altLang="zh-CN" b="0" i="0" dirty="0" err="1">
                <a:solidFill>
                  <a:srgbClr val="121212"/>
                </a:solidFill>
                <a:effectLst/>
                <a:latin typeface="-apple-system"/>
              </a:rPr>
              <a:t>ReLU</a:t>
            </a:r>
            <a:r>
              <a:rPr lang="en-US" altLang="zh-CN" b="0" i="0" dirty="0">
                <a:solidFill>
                  <a:srgbClr val="121212"/>
                </a:solidFill>
                <a:effectLst/>
                <a:latin typeface="-apple-system"/>
              </a:rPr>
              <a:t> </a:t>
            </a:r>
            <a:r>
              <a:rPr lang="zh-CN" altLang="en-US" b="0" i="0" dirty="0">
                <a:solidFill>
                  <a:srgbClr val="121212"/>
                </a:solidFill>
                <a:effectLst/>
                <a:latin typeface="-apple-system"/>
              </a:rPr>
              <a:t>得到的</a:t>
            </a:r>
            <a:r>
              <a:rPr lang="en-US" altLang="zh-CN" b="0" i="0" dirty="0">
                <a:solidFill>
                  <a:srgbClr val="121212"/>
                </a:solidFill>
                <a:effectLst/>
                <a:latin typeface="-apple-system"/>
              </a:rPr>
              <a:t>SGD</a:t>
            </a:r>
            <a:r>
              <a:rPr lang="zh-CN" altLang="en-US" b="0" i="0" dirty="0">
                <a:solidFill>
                  <a:srgbClr val="121212"/>
                </a:solidFill>
                <a:effectLst/>
                <a:latin typeface="-apple-system"/>
              </a:rPr>
              <a:t>的收敛速度会比 </a:t>
            </a:r>
            <a:r>
              <a:rPr lang="en-US" altLang="zh-CN" b="0" i="0" dirty="0">
                <a:solidFill>
                  <a:srgbClr val="121212"/>
                </a:solidFill>
                <a:effectLst/>
                <a:latin typeface="-apple-system"/>
              </a:rPr>
              <a:t>sigmoid/tanh </a:t>
            </a:r>
            <a:r>
              <a:rPr lang="zh-CN" altLang="en-US" b="0" i="0" dirty="0">
                <a:solidFill>
                  <a:srgbClr val="121212"/>
                </a:solidFill>
                <a:effectLst/>
                <a:latin typeface="-apple-system"/>
              </a:rPr>
              <a:t>快很多。</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VGGNet</a:t>
            </a:r>
            <a:r>
              <a:rPr lang="zh-CN" altLang="en-US" dirty="0"/>
              <a:t>由牛津大学计算机视觉组合和</a:t>
            </a:r>
            <a:r>
              <a:rPr lang="en-US" altLang="zh-CN" dirty="0"/>
              <a:t>Google DeepMind</a:t>
            </a:r>
            <a:r>
              <a:rPr lang="zh-CN" altLang="en-US" dirty="0"/>
              <a:t>公司研究员一起研发的深度卷积神经网络。它探索了卷积神经网络的深度和其性能之间的关系，通过反复的堆叠</a:t>
            </a:r>
            <a:r>
              <a:rPr lang="en-US" altLang="zh-CN" dirty="0"/>
              <a:t>3*3</a:t>
            </a:r>
            <a:r>
              <a:rPr lang="zh-CN" altLang="en-US" dirty="0"/>
              <a:t>的小型卷积核和</a:t>
            </a:r>
            <a:r>
              <a:rPr lang="en-US" altLang="zh-CN" dirty="0"/>
              <a:t>2*2</a:t>
            </a:r>
            <a:r>
              <a:rPr lang="zh-CN" altLang="en-US" dirty="0"/>
              <a:t>的最大池化层，成功的构建了</a:t>
            </a:r>
            <a:r>
              <a:rPr lang="en-US" altLang="zh-CN" dirty="0"/>
              <a:t>16~19</a:t>
            </a:r>
            <a:r>
              <a:rPr lang="zh-CN" altLang="en-US" dirty="0"/>
              <a:t>层深的卷积神经网络。</a:t>
            </a:r>
            <a:r>
              <a:rPr lang="en-US" altLang="zh-CN" dirty="0" err="1"/>
              <a:t>VGGNet</a:t>
            </a:r>
            <a:r>
              <a:rPr lang="zh-CN" altLang="en-US" dirty="0"/>
              <a:t>获得了</a:t>
            </a:r>
            <a:r>
              <a:rPr lang="en-US" altLang="zh-CN" dirty="0"/>
              <a:t>ILSVRC 2014</a:t>
            </a:r>
            <a:r>
              <a:rPr lang="zh-CN" altLang="en-US" dirty="0"/>
              <a:t>年比赛的亚军和定位项目的冠军，在</a:t>
            </a:r>
            <a:r>
              <a:rPr lang="en-US" altLang="zh-CN" dirty="0"/>
              <a:t>top5</a:t>
            </a:r>
            <a:r>
              <a:rPr lang="zh-CN" altLang="en-US" dirty="0"/>
              <a:t>上的错误率为</a:t>
            </a:r>
            <a:r>
              <a:rPr lang="en-US" altLang="zh-CN" dirty="0"/>
              <a:t>7.5%</a:t>
            </a:r>
            <a:r>
              <a:rPr lang="zh-CN" altLang="en-US" dirty="0"/>
              <a:t>。目前为止，</a:t>
            </a:r>
            <a:r>
              <a:rPr lang="en-US" altLang="zh-CN" dirty="0" err="1"/>
              <a:t>VGGNet</a:t>
            </a:r>
            <a:r>
              <a:rPr lang="zh-CN" altLang="en-US" dirty="0"/>
              <a:t>依然被用来提取图像的特征。</a:t>
            </a:r>
            <a:endParaRPr lang="zh-CN" altLang="en-US" dirty="0"/>
          </a:p>
          <a:p>
            <a:r>
              <a:rPr lang="zh-CN" altLang="en-US" dirty="0"/>
              <a:t>原文链接：</a:t>
            </a:r>
            <a:r>
              <a:rPr lang="en-US" altLang="zh-CN" dirty="0"/>
              <a:t>https://blog.csdn.net/u013181595/article/details/80974210</a:t>
            </a:r>
            <a:endParaRPr lang="en-US" altLang="zh-CN" dirty="0"/>
          </a:p>
          <a:p>
            <a:endParaRPr lang="en-US" altLang="zh-CN" dirty="0"/>
          </a:p>
          <a:p>
            <a:r>
              <a:rPr lang="en-US" altLang="zh-CN" dirty="0"/>
              <a:t>————————————————————————</a:t>
            </a:r>
            <a:endParaRPr lang="en-US" altLang="zh-CN" dirty="0"/>
          </a:p>
          <a:p>
            <a:r>
              <a:rPr lang="zh-CN" altLang="en-US" dirty="0"/>
              <a:t>有几个主流的版本；这个框起来的</a:t>
            </a:r>
            <a:r>
              <a:rPr lang="en-US" altLang="zh-CN" dirty="0"/>
              <a:t>D</a:t>
            </a:r>
            <a:r>
              <a:rPr lang="zh-CN" altLang="en-US" dirty="0"/>
              <a:t>是比较主流的一个版本。</a:t>
            </a:r>
            <a:endParaRPr lang="en-US" altLang="zh-CN" dirty="0"/>
          </a:p>
          <a:p>
            <a:r>
              <a:rPr lang="zh-CN" altLang="en-US" dirty="0"/>
              <a:t>所有卷积核都是</a:t>
            </a:r>
            <a:r>
              <a:rPr lang="en-US" altLang="zh-CN" dirty="0"/>
              <a:t>3</a:t>
            </a:r>
            <a:r>
              <a:rPr lang="zh-CN" altLang="en-US" dirty="0"/>
              <a:t>*</a:t>
            </a:r>
            <a:r>
              <a:rPr lang="en-US" altLang="zh-CN" dirty="0"/>
              <a:t>3</a:t>
            </a:r>
            <a:r>
              <a:rPr lang="zh-CN" altLang="en-US" dirty="0"/>
              <a:t>，</a:t>
            </a:r>
            <a:r>
              <a:rPr lang="en-US" altLang="zh-CN" dirty="0"/>
              <a:t>-----</a:t>
            </a:r>
            <a:r>
              <a:rPr lang="zh-CN" altLang="en-US" dirty="0"/>
              <a:t>都是细粒度提取。</a:t>
            </a:r>
            <a:endParaRPr lang="en-US" altLang="zh-CN" dirty="0"/>
          </a:p>
          <a:p>
            <a:r>
              <a:rPr lang="en-US" altLang="zh-CN" dirty="0"/>
              <a:t>D</a:t>
            </a:r>
            <a:r>
              <a:rPr lang="zh-CN" altLang="en-US" dirty="0"/>
              <a:t>版本是</a:t>
            </a:r>
            <a:r>
              <a:rPr lang="en-US" altLang="zh-CN" dirty="0"/>
              <a:t>16</a:t>
            </a:r>
            <a:r>
              <a:rPr lang="zh-CN" altLang="en-US" dirty="0"/>
              <a:t>层。</a:t>
            </a:r>
            <a:endParaRPr lang="en-US" altLang="zh-CN" dirty="0"/>
          </a:p>
          <a:p>
            <a:r>
              <a:rPr lang="zh-CN" altLang="en-US" dirty="0"/>
              <a:t>每次</a:t>
            </a:r>
            <a:r>
              <a:rPr lang="en-US" altLang="zh-CN" dirty="0" err="1"/>
              <a:t>maxpool</a:t>
            </a:r>
            <a:r>
              <a:rPr lang="zh-CN" altLang="en-US" dirty="0"/>
              <a:t>后，会损失特征，怎么弥补呢？他使得特征图的数量翻倍。</a:t>
            </a:r>
            <a:endParaRPr lang="en-US" altLang="zh-CN" dirty="0"/>
          </a:p>
          <a:p>
            <a:r>
              <a:rPr lang="zh-CN" altLang="en-US" dirty="0"/>
              <a:t>总之就是</a:t>
            </a:r>
            <a:r>
              <a:rPr lang="en-US" altLang="zh-CN" dirty="0" err="1"/>
              <a:t>Vgg</a:t>
            </a:r>
            <a:r>
              <a:rPr lang="zh-CN" altLang="en-US" dirty="0"/>
              <a:t>比</a:t>
            </a:r>
            <a:r>
              <a:rPr lang="en-US" altLang="zh-CN" dirty="0" err="1"/>
              <a:t>AlexNet</a:t>
            </a:r>
            <a:r>
              <a:rPr lang="zh-CN" altLang="en-US" dirty="0"/>
              <a:t>更深，更细致。</a:t>
            </a:r>
            <a:endParaRPr lang="en-US" altLang="zh-CN" dirty="0"/>
          </a:p>
          <a:p>
            <a:endParaRPr lang="en-US" altLang="zh-CN" dirty="0"/>
          </a:p>
          <a:p>
            <a:r>
              <a:rPr lang="en-US" altLang="zh-CN" dirty="0" err="1"/>
              <a:t>Vgg</a:t>
            </a:r>
            <a:r>
              <a:rPr lang="zh-CN" altLang="en-US" dirty="0"/>
              <a:t>比</a:t>
            </a:r>
            <a:r>
              <a:rPr lang="en-US" altLang="zh-CN" dirty="0" err="1"/>
              <a:t>AlexNet</a:t>
            </a:r>
            <a:r>
              <a:rPr lang="zh-CN" altLang="en-US" dirty="0"/>
              <a:t>，什么参数也不需要调，只是换个网络结构，就会使准确率上升</a:t>
            </a:r>
            <a:r>
              <a:rPr lang="en-US" altLang="zh-CN" dirty="0"/>
              <a:t>15%</a:t>
            </a:r>
            <a:endParaRPr lang="en-US" altLang="zh-CN" dirty="0"/>
          </a:p>
          <a:p>
            <a:r>
              <a:rPr lang="zh-CN" altLang="en-US" dirty="0"/>
              <a:t>但，如果</a:t>
            </a:r>
            <a:r>
              <a:rPr lang="en-US" altLang="zh-CN" dirty="0" err="1"/>
              <a:t>AlexNet</a:t>
            </a:r>
            <a:r>
              <a:rPr lang="zh-CN" altLang="en-US" dirty="0"/>
              <a:t>训练</a:t>
            </a:r>
            <a:r>
              <a:rPr lang="en-US" altLang="zh-CN" dirty="0"/>
              <a:t>8</a:t>
            </a:r>
            <a:r>
              <a:rPr lang="zh-CN" altLang="en-US" dirty="0"/>
              <a:t>小时；</a:t>
            </a:r>
            <a:r>
              <a:rPr lang="en-US" altLang="zh-CN" dirty="0" err="1"/>
              <a:t>Vgg</a:t>
            </a:r>
            <a:r>
              <a:rPr lang="zh-CN" altLang="en-US" dirty="0"/>
              <a:t>需要训练</a:t>
            </a:r>
            <a:r>
              <a:rPr lang="en-US" altLang="zh-CN" dirty="0"/>
              <a:t>3</a:t>
            </a:r>
            <a:r>
              <a:rPr lang="zh-CN" altLang="en-US" dirty="0"/>
              <a:t>天。</a:t>
            </a:r>
            <a:endParaRPr lang="en-US" altLang="zh-CN" dirty="0"/>
          </a:p>
          <a:p>
            <a:r>
              <a:rPr lang="en-US" altLang="zh-CN" dirty="0"/>
              <a:t>——————————————————————</a:t>
            </a:r>
            <a:endParaRPr lang="en-US" altLang="zh-CN" dirty="0"/>
          </a:p>
          <a:p>
            <a:r>
              <a:rPr lang="zh-CN" altLang="en-US" dirty="0"/>
              <a:t>一个问题，你的卷积核都是</a:t>
            </a:r>
            <a:r>
              <a:rPr lang="en-US" altLang="zh-CN" dirty="0"/>
              <a:t>3</a:t>
            </a:r>
            <a:r>
              <a:rPr lang="zh-CN" altLang="en-US" dirty="0"/>
              <a:t>*</a:t>
            </a:r>
            <a:r>
              <a:rPr lang="en-US" altLang="zh-CN" dirty="0"/>
              <a:t>3</a:t>
            </a:r>
            <a:r>
              <a:rPr lang="zh-CN" altLang="en-US" dirty="0"/>
              <a:t>，会不会太小了。因为你只感受到了</a:t>
            </a:r>
            <a:r>
              <a:rPr lang="en-US" altLang="zh-CN" dirty="0"/>
              <a:t>3</a:t>
            </a:r>
            <a:r>
              <a:rPr lang="zh-CN" altLang="en-US" dirty="0"/>
              <a:t>*</a:t>
            </a:r>
            <a:r>
              <a:rPr lang="en-US" altLang="zh-CN" dirty="0"/>
              <a:t>3</a:t>
            </a:r>
            <a:r>
              <a:rPr lang="zh-CN" altLang="en-US" dirty="0"/>
              <a:t>范围的特征呀，大特征怎么把握呢？</a:t>
            </a:r>
            <a:endParaRPr lang="en-US" altLang="zh-CN" dirty="0"/>
          </a:p>
          <a:p>
            <a:r>
              <a:rPr lang="zh-CN" altLang="en-US" dirty="0"/>
              <a:t>感受野的概念。</a:t>
            </a:r>
            <a:endParaRPr lang="en-US" altLang="zh-CN" dirty="0"/>
          </a:p>
          <a:p>
            <a:r>
              <a:rPr lang="en-US" altLang="zh-CN" dirty="0"/>
              <a:t>——————————————————————</a:t>
            </a:r>
            <a:endParaRPr lang="en-US" altLang="zh-CN" dirty="0"/>
          </a:p>
          <a:p>
            <a:r>
              <a:rPr lang="zh-CN" altLang="en-US" dirty="0"/>
              <a:t>那有个问题，是不是层数越多，就越好呢？</a:t>
            </a:r>
            <a:endParaRPr lang="en-US" altLang="zh-CN" dirty="0"/>
          </a:p>
          <a:p>
            <a:r>
              <a:rPr lang="zh-CN" altLang="en-US" dirty="0"/>
              <a:t>为什么</a:t>
            </a:r>
            <a:r>
              <a:rPr lang="en-US" altLang="zh-CN" dirty="0" err="1"/>
              <a:t>Vgg</a:t>
            </a:r>
            <a:r>
              <a:rPr lang="zh-CN" altLang="en-US" dirty="0"/>
              <a:t>到</a:t>
            </a:r>
            <a:r>
              <a:rPr lang="en-US" altLang="zh-CN" dirty="0"/>
              <a:t>16</a:t>
            </a:r>
            <a:r>
              <a:rPr lang="zh-CN" altLang="en-US" dirty="0"/>
              <a:t>层就停了呢？   当时发现</a:t>
            </a:r>
            <a:r>
              <a:rPr lang="en-US" altLang="zh-CN" dirty="0"/>
              <a:t>16</a:t>
            </a:r>
            <a:r>
              <a:rPr lang="zh-CN" altLang="en-US" dirty="0"/>
              <a:t>层比</a:t>
            </a:r>
            <a:r>
              <a:rPr lang="en-US" altLang="zh-CN" dirty="0"/>
              <a:t>30</a:t>
            </a:r>
            <a:r>
              <a:rPr lang="zh-CN" altLang="en-US" dirty="0"/>
              <a:t>层效果还好。。。。</a:t>
            </a:r>
            <a:endParaRPr lang="en-US" altLang="zh-CN" dirty="0"/>
          </a:p>
          <a:p>
            <a:r>
              <a:rPr lang="zh-CN" altLang="en-US" dirty="0"/>
              <a:t>因为你后面的层都是在前面层的基础上加工的，所以不一定层数越多了就越好了。。。。。其受限于前面的层。</a:t>
            </a:r>
            <a:endParaRPr lang="en-US" altLang="zh-CN" dirty="0"/>
          </a:p>
          <a:p>
            <a:r>
              <a:rPr lang="zh-CN" altLang="en-US" dirty="0"/>
              <a:t>大家很遗憾，难道深度学习到头了？</a:t>
            </a:r>
            <a:endParaRPr lang="zh-CN" altLang="en-US" dirty="0"/>
          </a:p>
          <a:p>
            <a:endParaRPr lang="zh-CN" altLang="en-US" dirty="0"/>
          </a:p>
          <a:p>
            <a:endParaRPr lang="en-US" altLang="zh-CN" dirty="0"/>
          </a:p>
          <a:p>
            <a:r>
              <a:rPr lang="en-US" altLang="zh-CN" dirty="0">
                <a:sym typeface="+mn-ea"/>
              </a:rPr>
              <a:t>VGG</a:t>
            </a:r>
            <a:r>
              <a:rPr lang="zh-CN" altLang="en-US" dirty="0">
                <a:sym typeface="+mn-ea"/>
              </a:rPr>
              <a:t>的创新点：</a:t>
            </a:r>
            <a:endParaRPr lang="en-US" altLang="zh-CN" dirty="0"/>
          </a:p>
          <a:p>
            <a:r>
              <a:rPr lang="zh-CN" altLang="en-US" dirty="0">
                <a:sym typeface="+mn-ea"/>
              </a:rPr>
              <a:t>（</a:t>
            </a:r>
            <a:r>
              <a:rPr lang="en-US" altLang="zh-CN" dirty="0">
                <a:sym typeface="+mn-ea"/>
              </a:rPr>
              <a:t>1</a:t>
            </a:r>
            <a:r>
              <a:rPr lang="zh-CN" altLang="en-US" dirty="0">
                <a:sym typeface="+mn-ea"/>
              </a:rPr>
              <a:t>）</a:t>
            </a:r>
            <a:r>
              <a:rPr lang="en-US" altLang="zh-CN" dirty="0" err="1">
                <a:sym typeface="+mn-ea"/>
              </a:rPr>
              <a:t>VGGNet</a:t>
            </a:r>
            <a:r>
              <a:rPr lang="zh-CN" altLang="en-US" dirty="0">
                <a:sym typeface="+mn-ea"/>
              </a:rPr>
              <a:t>全部使用</a:t>
            </a:r>
            <a:r>
              <a:rPr lang="en-US" altLang="zh-CN" dirty="0">
                <a:sym typeface="+mn-ea"/>
              </a:rPr>
              <a:t>3*3</a:t>
            </a:r>
            <a:r>
              <a:rPr lang="zh-CN" altLang="en-US" dirty="0">
                <a:sym typeface="+mn-ea"/>
              </a:rPr>
              <a:t>的卷积核和</a:t>
            </a:r>
            <a:r>
              <a:rPr lang="en-US" altLang="zh-CN" dirty="0">
                <a:sym typeface="+mn-ea"/>
              </a:rPr>
              <a:t>2*2</a:t>
            </a:r>
            <a:r>
              <a:rPr lang="zh-CN" altLang="en-US" dirty="0">
                <a:sym typeface="+mn-ea"/>
              </a:rPr>
              <a:t>的池化核，通过不断加深网络结构来提升性能。网络层数的增长并不会带来参数量上的爆炸，因为参数量主要集中在最后三个全连接层中。同时，两个</a:t>
            </a:r>
            <a:r>
              <a:rPr lang="en-US" altLang="zh-CN" dirty="0">
                <a:sym typeface="+mn-ea"/>
              </a:rPr>
              <a:t>3*3</a:t>
            </a:r>
            <a:r>
              <a:rPr lang="zh-CN" altLang="en-US" dirty="0">
                <a:sym typeface="+mn-ea"/>
              </a:rPr>
              <a:t>卷积层的串联相当于</a:t>
            </a:r>
            <a:r>
              <a:rPr lang="en-US" altLang="zh-CN" dirty="0">
                <a:sym typeface="+mn-ea"/>
              </a:rPr>
              <a:t>1</a:t>
            </a:r>
            <a:r>
              <a:rPr lang="zh-CN" altLang="en-US" dirty="0">
                <a:sym typeface="+mn-ea"/>
              </a:rPr>
              <a:t>个</a:t>
            </a:r>
            <a:r>
              <a:rPr lang="en-US" altLang="zh-CN" dirty="0">
                <a:sym typeface="+mn-ea"/>
              </a:rPr>
              <a:t>5*5</a:t>
            </a:r>
            <a:r>
              <a:rPr lang="zh-CN" altLang="en-US" dirty="0">
                <a:sym typeface="+mn-ea"/>
              </a:rPr>
              <a:t>的卷积层，</a:t>
            </a:r>
            <a:r>
              <a:rPr lang="en-US" altLang="zh-CN" dirty="0">
                <a:sym typeface="+mn-ea"/>
              </a:rPr>
              <a:t>3</a:t>
            </a:r>
            <a:r>
              <a:rPr lang="zh-CN" altLang="en-US" dirty="0">
                <a:sym typeface="+mn-ea"/>
              </a:rPr>
              <a:t>个</a:t>
            </a:r>
            <a:r>
              <a:rPr lang="en-US" altLang="zh-CN" dirty="0">
                <a:sym typeface="+mn-ea"/>
              </a:rPr>
              <a:t>3*3</a:t>
            </a:r>
            <a:r>
              <a:rPr lang="zh-CN" altLang="en-US" dirty="0">
                <a:sym typeface="+mn-ea"/>
              </a:rPr>
              <a:t>的卷积层串联相当于</a:t>
            </a:r>
            <a:r>
              <a:rPr lang="en-US" altLang="zh-CN" dirty="0">
                <a:sym typeface="+mn-ea"/>
              </a:rPr>
              <a:t>1</a:t>
            </a:r>
            <a:r>
              <a:rPr lang="zh-CN" altLang="en-US" dirty="0">
                <a:sym typeface="+mn-ea"/>
              </a:rPr>
              <a:t>个</a:t>
            </a:r>
            <a:r>
              <a:rPr lang="en-US" altLang="zh-CN" dirty="0">
                <a:sym typeface="+mn-ea"/>
              </a:rPr>
              <a:t>7*7</a:t>
            </a:r>
            <a:r>
              <a:rPr lang="zh-CN" altLang="en-US" dirty="0">
                <a:sym typeface="+mn-ea"/>
              </a:rPr>
              <a:t>的卷积层，即</a:t>
            </a:r>
            <a:r>
              <a:rPr lang="en-US" altLang="zh-CN" dirty="0">
                <a:sym typeface="+mn-ea"/>
              </a:rPr>
              <a:t>3</a:t>
            </a:r>
            <a:r>
              <a:rPr lang="zh-CN" altLang="en-US" dirty="0">
                <a:sym typeface="+mn-ea"/>
              </a:rPr>
              <a:t>个</a:t>
            </a:r>
            <a:r>
              <a:rPr lang="en-US" altLang="zh-CN" dirty="0">
                <a:sym typeface="+mn-ea"/>
              </a:rPr>
              <a:t>3*3</a:t>
            </a:r>
            <a:r>
              <a:rPr lang="zh-CN" altLang="en-US" dirty="0">
                <a:sym typeface="+mn-ea"/>
              </a:rPr>
              <a:t>卷积层的感受野大小相当于</a:t>
            </a:r>
            <a:r>
              <a:rPr lang="en-US" altLang="zh-CN" dirty="0">
                <a:sym typeface="+mn-ea"/>
              </a:rPr>
              <a:t>1</a:t>
            </a:r>
            <a:r>
              <a:rPr lang="zh-CN" altLang="en-US" dirty="0">
                <a:sym typeface="+mn-ea"/>
              </a:rPr>
              <a:t>个</a:t>
            </a:r>
            <a:r>
              <a:rPr lang="en-US" altLang="zh-CN" dirty="0">
                <a:sym typeface="+mn-ea"/>
              </a:rPr>
              <a:t>7*7</a:t>
            </a:r>
            <a:r>
              <a:rPr lang="zh-CN" altLang="en-US" dirty="0">
                <a:sym typeface="+mn-ea"/>
              </a:rPr>
              <a:t>的卷积层。但是</a:t>
            </a:r>
            <a:r>
              <a:rPr lang="en-US" altLang="zh-CN" dirty="0">
                <a:sym typeface="+mn-ea"/>
              </a:rPr>
              <a:t>3</a:t>
            </a:r>
            <a:r>
              <a:rPr lang="zh-CN" altLang="en-US" dirty="0">
                <a:sym typeface="+mn-ea"/>
              </a:rPr>
              <a:t>个</a:t>
            </a:r>
            <a:r>
              <a:rPr lang="en-US" altLang="zh-CN" dirty="0">
                <a:sym typeface="+mn-ea"/>
              </a:rPr>
              <a:t>3*3</a:t>
            </a:r>
            <a:r>
              <a:rPr lang="zh-CN" altLang="en-US" dirty="0">
                <a:sym typeface="+mn-ea"/>
              </a:rPr>
              <a:t>的卷积层参数量只有</a:t>
            </a:r>
            <a:r>
              <a:rPr lang="en-US" altLang="zh-CN" dirty="0">
                <a:sym typeface="+mn-ea"/>
              </a:rPr>
              <a:t>7*7</a:t>
            </a:r>
            <a:r>
              <a:rPr lang="zh-CN" altLang="en-US" dirty="0">
                <a:sym typeface="+mn-ea"/>
              </a:rPr>
              <a:t>的一半左右，同时前者可以有</a:t>
            </a:r>
            <a:r>
              <a:rPr lang="en-US" altLang="zh-CN" dirty="0">
                <a:sym typeface="+mn-ea"/>
              </a:rPr>
              <a:t>3</a:t>
            </a:r>
            <a:r>
              <a:rPr lang="zh-CN" altLang="en-US" dirty="0">
                <a:sym typeface="+mn-ea"/>
              </a:rPr>
              <a:t>个非线性操作，而后者只有</a:t>
            </a:r>
            <a:r>
              <a:rPr lang="en-US" altLang="zh-CN" dirty="0">
                <a:sym typeface="+mn-ea"/>
              </a:rPr>
              <a:t>1</a:t>
            </a:r>
            <a:r>
              <a:rPr lang="zh-CN" altLang="en-US" dirty="0">
                <a:sym typeface="+mn-ea"/>
              </a:rPr>
              <a:t>个非线性操作，这样使得前者对于特征的学习能力更强。</a:t>
            </a:r>
            <a:endParaRPr lang="en-US" altLang="zh-CN" dirty="0"/>
          </a:p>
          <a:p>
            <a:r>
              <a:rPr lang="zh-CN" altLang="en-US" dirty="0">
                <a:sym typeface="+mn-ea"/>
              </a:rPr>
              <a:t>（</a:t>
            </a:r>
            <a:r>
              <a:rPr lang="en-US" altLang="zh-CN" dirty="0">
                <a:sym typeface="+mn-ea"/>
              </a:rPr>
              <a:t>2</a:t>
            </a:r>
            <a:r>
              <a:rPr lang="zh-CN" altLang="en-US" dirty="0">
                <a:sym typeface="+mn-ea"/>
              </a:rPr>
              <a:t>）使用</a:t>
            </a:r>
            <a:r>
              <a:rPr lang="en-US" altLang="zh-CN" dirty="0">
                <a:sym typeface="+mn-ea"/>
              </a:rPr>
              <a:t>1*1</a:t>
            </a:r>
            <a:r>
              <a:rPr lang="zh-CN" altLang="en-US" dirty="0">
                <a:sym typeface="+mn-ea"/>
              </a:rPr>
              <a:t>的卷积层来增加线性变换，输出的通道数量上并没有发生改变。这里提一下</a:t>
            </a:r>
            <a:r>
              <a:rPr lang="en-US" altLang="zh-CN" dirty="0">
                <a:sym typeface="+mn-ea"/>
              </a:rPr>
              <a:t>1*1</a:t>
            </a:r>
            <a:r>
              <a:rPr lang="zh-CN" altLang="en-US" dirty="0">
                <a:sym typeface="+mn-ea"/>
              </a:rPr>
              <a:t>卷积层的其他用法，</a:t>
            </a:r>
            <a:r>
              <a:rPr lang="en-US" altLang="zh-CN" dirty="0">
                <a:sym typeface="+mn-ea"/>
              </a:rPr>
              <a:t>1*1</a:t>
            </a:r>
            <a:r>
              <a:rPr lang="zh-CN" altLang="en-US" dirty="0">
                <a:sym typeface="+mn-ea"/>
              </a:rPr>
              <a:t>的卷积层常被用来提炼特征，即多通道的特征组合在一起，凝练成较大通道或者较小通道的输出，而每张图片的大小不变。有时</a:t>
            </a:r>
            <a:r>
              <a:rPr lang="en-US" altLang="zh-CN" dirty="0">
                <a:sym typeface="+mn-ea"/>
              </a:rPr>
              <a:t>1*1</a:t>
            </a:r>
            <a:r>
              <a:rPr lang="zh-CN" altLang="en-US" dirty="0">
                <a:sym typeface="+mn-ea"/>
              </a:rPr>
              <a:t>的卷积神经网络还可以用来替代全连接层。    </a:t>
            </a:r>
            <a:endParaRPr lang="en-US" altLang="zh-CN" dirty="0"/>
          </a:p>
          <a:p>
            <a:r>
              <a:rPr lang="zh-CN" altLang="en-US" dirty="0">
                <a:sym typeface="+mn-ea"/>
              </a:rPr>
              <a:t>（</a:t>
            </a:r>
            <a:r>
              <a:rPr lang="en-US" altLang="zh-CN" dirty="0">
                <a:sym typeface="+mn-ea"/>
              </a:rPr>
              <a:t>3</a:t>
            </a:r>
            <a:r>
              <a:rPr lang="zh-CN" altLang="en-US" dirty="0">
                <a:sym typeface="+mn-ea"/>
              </a:rPr>
              <a:t>）其他小技巧。</a:t>
            </a:r>
            <a:r>
              <a:rPr lang="en-US" altLang="zh-CN" dirty="0" err="1">
                <a:sym typeface="+mn-ea"/>
              </a:rPr>
              <a:t>VGGNet</a:t>
            </a:r>
            <a:r>
              <a:rPr lang="zh-CN" altLang="en-US" dirty="0">
                <a:sym typeface="+mn-ea"/>
              </a:rPr>
              <a:t>在训练的时候先训级别</a:t>
            </a:r>
            <a:r>
              <a:rPr lang="en-US" altLang="zh-CN" dirty="0">
                <a:sym typeface="+mn-ea"/>
              </a:rPr>
              <a:t>A</a:t>
            </a:r>
            <a:r>
              <a:rPr lang="zh-CN" altLang="en-US" dirty="0">
                <a:sym typeface="+mn-ea"/>
              </a:rPr>
              <a:t>的简单网络，再复用</a:t>
            </a:r>
            <a:r>
              <a:rPr lang="en-US" altLang="zh-CN" dirty="0">
                <a:sym typeface="+mn-ea"/>
              </a:rPr>
              <a:t>A</a:t>
            </a:r>
            <a:r>
              <a:rPr lang="zh-CN" altLang="en-US" dirty="0">
                <a:sym typeface="+mn-ea"/>
              </a:rPr>
              <a:t>网络的权重来初始化后面的几个复杂模型，这样收敛速度更快。</a:t>
            </a:r>
            <a:r>
              <a:rPr lang="en-US" altLang="zh-CN" dirty="0" err="1">
                <a:sym typeface="+mn-ea"/>
              </a:rPr>
              <a:t>VGGNet</a:t>
            </a:r>
            <a:r>
              <a:rPr lang="zh-CN" altLang="en-US" dirty="0">
                <a:sym typeface="+mn-ea"/>
              </a:rPr>
              <a:t>作者总结出</a:t>
            </a:r>
            <a:r>
              <a:rPr lang="en-US" altLang="zh-CN" dirty="0">
                <a:sym typeface="+mn-ea"/>
              </a:rPr>
              <a:t>LRN</a:t>
            </a:r>
            <a:r>
              <a:rPr lang="zh-CN" altLang="en-US" dirty="0">
                <a:sym typeface="+mn-ea"/>
              </a:rPr>
              <a:t>层作用不大，越深的网络效果越好，</a:t>
            </a:r>
            <a:r>
              <a:rPr lang="en-US" altLang="zh-CN" dirty="0">
                <a:sym typeface="+mn-ea"/>
              </a:rPr>
              <a:t>1*1</a:t>
            </a:r>
            <a:r>
              <a:rPr lang="zh-CN" altLang="en-US" dirty="0">
                <a:sym typeface="+mn-ea"/>
              </a:rPr>
              <a:t>的卷积也是很有效的，但是没有</a:t>
            </a:r>
            <a:r>
              <a:rPr lang="en-US" altLang="zh-CN" dirty="0">
                <a:sym typeface="+mn-ea"/>
              </a:rPr>
              <a:t>3*3</a:t>
            </a:r>
            <a:r>
              <a:rPr lang="zh-CN" altLang="en-US" dirty="0">
                <a:sym typeface="+mn-ea"/>
              </a:rPr>
              <a:t>的卷积效果好，因为</a:t>
            </a:r>
            <a:r>
              <a:rPr lang="en-US" altLang="zh-CN" dirty="0">
                <a:sym typeface="+mn-ea"/>
              </a:rPr>
              <a:t>3*3</a:t>
            </a:r>
            <a:r>
              <a:rPr lang="zh-CN" altLang="en-US" dirty="0">
                <a:sym typeface="+mn-ea"/>
              </a:rPr>
              <a:t>的网络可以学习到更大的空间特征。</a:t>
            </a:r>
            <a:endParaRPr lang="zh-CN" altLang="en-US" dirty="0"/>
          </a:p>
          <a:p>
            <a:r>
              <a:rPr lang="zh-CN" altLang="en-US" dirty="0">
                <a:sym typeface="+mn-ea"/>
              </a:rPr>
              <a:t>原文链接：</a:t>
            </a:r>
            <a:r>
              <a:rPr lang="en-US" altLang="zh-CN" dirty="0">
                <a:sym typeface="+mn-ea"/>
              </a:rPr>
              <a:t>https://blog.csdn.net/u013181595/article/details/80974210</a:t>
            </a:r>
            <a:endParaRPr lang="en-US" altLang="zh-CN" dirty="0"/>
          </a:p>
          <a:p>
            <a:endParaRPr lang="en-US" altLang="zh-CN" dirty="0"/>
          </a:p>
          <a:p>
            <a:endParaRPr lang="en-US" altLang="zh-CN" dirty="0"/>
          </a:p>
          <a:p>
            <a:r>
              <a:rPr lang="en-US" altLang="zh-CN" dirty="0">
                <a:sym typeface="+mn-ea"/>
              </a:rPr>
              <a:t>————————————————————</a:t>
            </a:r>
            <a:endParaRPr lang="en-US" altLang="zh-CN" dirty="0"/>
          </a:p>
          <a:p>
            <a:r>
              <a:rPr lang="zh-CN" altLang="en-US" dirty="0">
                <a:sym typeface="+mn-ea"/>
              </a:rPr>
              <a:t>那有个问题，是不是层数越多，就越好呢？</a:t>
            </a:r>
            <a:endParaRPr lang="en-US" altLang="zh-CN" dirty="0"/>
          </a:p>
          <a:p>
            <a:r>
              <a:rPr lang="zh-CN" altLang="en-US" dirty="0">
                <a:sym typeface="+mn-ea"/>
              </a:rPr>
              <a:t>为什么</a:t>
            </a:r>
            <a:r>
              <a:rPr lang="en-US" altLang="zh-CN" dirty="0" err="1">
                <a:sym typeface="+mn-ea"/>
              </a:rPr>
              <a:t>Vgg</a:t>
            </a:r>
            <a:r>
              <a:rPr lang="zh-CN" altLang="en-US" dirty="0">
                <a:sym typeface="+mn-ea"/>
              </a:rPr>
              <a:t>到</a:t>
            </a:r>
            <a:r>
              <a:rPr lang="en-US" altLang="zh-CN" dirty="0">
                <a:sym typeface="+mn-ea"/>
              </a:rPr>
              <a:t>16</a:t>
            </a:r>
            <a:r>
              <a:rPr lang="zh-CN" altLang="en-US" dirty="0">
                <a:sym typeface="+mn-ea"/>
              </a:rPr>
              <a:t>层就停了呢？   当时发现</a:t>
            </a:r>
            <a:r>
              <a:rPr lang="en-US" altLang="zh-CN" dirty="0">
                <a:sym typeface="+mn-ea"/>
              </a:rPr>
              <a:t>16</a:t>
            </a:r>
            <a:r>
              <a:rPr lang="zh-CN" altLang="en-US" dirty="0">
                <a:sym typeface="+mn-ea"/>
              </a:rPr>
              <a:t>层比</a:t>
            </a:r>
            <a:r>
              <a:rPr lang="en-US" altLang="zh-CN" dirty="0">
                <a:sym typeface="+mn-ea"/>
              </a:rPr>
              <a:t>30</a:t>
            </a:r>
            <a:r>
              <a:rPr lang="zh-CN" altLang="en-US" dirty="0">
                <a:sym typeface="+mn-ea"/>
              </a:rPr>
              <a:t>层效果还好。。。。</a:t>
            </a:r>
            <a:endParaRPr lang="en-US" altLang="zh-CN" dirty="0"/>
          </a:p>
          <a:p>
            <a:r>
              <a:rPr lang="zh-CN" altLang="en-US" dirty="0">
                <a:sym typeface="+mn-ea"/>
              </a:rPr>
              <a:t>因为你后面的层都是在前面层的基础上加工的，所以不一定层数越多了就越好了。。。。。其受限于前面的层。</a:t>
            </a:r>
            <a:endParaRPr lang="en-US" altLang="zh-CN" dirty="0"/>
          </a:p>
          <a:p>
            <a:r>
              <a:rPr lang="zh-CN" altLang="en-US" dirty="0">
                <a:sym typeface="+mn-ea"/>
              </a:rPr>
              <a:t>大家很遗憾，难道深度学习到头了？</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44444"/>
                </a:solidFill>
                <a:effectLst/>
                <a:latin typeface="Tahoma" panose="020B0604030504040204" pitchFamily="34" charset="0"/>
              </a:rPr>
              <a:t>梯度消失又被称为：梯度弥散</a:t>
            </a:r>
            <a:endParaRPr lang="en-US" altLang="zh-CN" dirty="0"/>
          </a:p>
          <a:p>
            <a:endParaRPr lang="en-US" altLang="zh-CN" dirty="0"/>
          </a:p>
          <a:p>
            <a:r>
              <a:rPr lang="zh-CN" altLang="en-US" dirty="0"/>
              <a:t>整整</a:t>
            </a:r>
            <a:r>
              <a:rPr lang="en-US" altLang="zh-CN" dirty="0"/>
              <a:t>1</a:t>
            </a:r>
            <a:r>
              <a:rPr lang="zh-CN" altLang="en-US" dirty="0"/>
              <a:t>年在研究这个事，后来中国学者提出的。</a:t>
            </a:r>
            <a:endParaRPr lang="en-US" altLang="zh-CN" dirty="0"/>
          </a:p>
          <a:p>
            <a:r>
              <a:rPr lang="zh-CN" altLang="en-US" dirty="0"/>
              <a:t>有保底的，至少不会比原来差。</a:t>
            </a:r>
            <a:endParaRPr lang="en-US" altLang="zh-CN" dirty="0"/>
          </a:p>
          <a:p>
            <a:endParaRPr lang="en-US" altLang="zh-CN" dirty="0"/>
          </a:p>
          <a:p>
            <a:r>
              <a:rPr lang="zh-CN" altLang="en-US" dirty="0"/>
              <a:t>所谓训练错误，就是指</a:t>
            </a:r>
            <a:r>
              <a:rPr lang="en-US" altLang="zh-CN" dirty="0"/>
              <a:t>loss</a:t>
            </a:r>
            <a:r>
              <a:rPr lang="zh-CN" altLang="en-US" dirty="0"/>
              <a:t>反而上升了。那个线就是</a:t>
            </a:r>
            <a:r>
              <a:rPr lang="en-US" altLang="zh-CN" dirty="0"/>
              <a:t>loss</a:t>
            </a:r>
            <a:r>
              <a:rPr lang="zh-CN" altLang="en-US" dirty="0"/>
              <a:t>。在训练阶段和测试阶段，</a:t>
            </a:r>
            <a:r>
              <a:rPr lang="en-US" altLang="zh-CN" dirty="0"/>
              <a:t>56</a:t>
            </a:r>
            <a:r>
              <a:rPr lang="zh-CN" altLang="en-US" dirty="0"/>
              <a:t>层都不如</a:t>
            </a:r>
            <a:r>
              <a:rPr lang="en-US" altLang="zh-CN" dirty="0"/>
              <a:t>20</a:t>
            </a:r>
            <a:r>
              <a:rPr lang="zh-CN" altLang="en-US" dirty="0"/>
              <a:t>层。</a:t>
            </a:r>
            <a:endParaRPr lang="en-US" altLang="zh-CN" dirty="0"/>
          </a:p>
          <a:p>
            <a:r>
              <a:rPr lang="en-US" altLang="zh-CN" dirty="0"/>
              <a:t>————————————————————</a:t>
            </a:r>
            <a:endParaRPr lang="en-US" altLang="zh-CN" dirty="0"/>
          </a:p>
          <a:p>
            <a:r>
              <a:rPr lang="zh-CN" altLang="en-US" b="0" i="0" dirty="0">
                <a:solidFill>
                  <a:srgbClr val="121212"/>
                </a:solidFill>
                <a:effectLst/>
                <a:latin typeface="-apple-system"/>
              </a:rPr>
              <a:t>深度残差网络（</a:t>
            </a:r>
            <a:r>
              <a:rPr lang="en-US" altLang="zh-CN" b="0" i="0" dirty="0">
                <a:solidFill>
                  <a:srgbClr val="121212"/>
                </a:solidFill>
                <a:effectLst/>
                <a:latin typeface="-apple-system"/>
              </a:rPr>
              <a:t>Deep residual network, </a:t>
            </a:r>
            <a:r>
              <a:rPr lang="en-US" altLang="zh-CN" b="0" i="0" dirty="0" err="1">
                <a:solidFill>
                  <a:srgbClr val="121212"/>
                </a:solidFill>
                <a:effectLst/>
                <a:latin typeface="-apple-system"/>
              </a:rPr>
              <a:t>ResNet</a:t>
            </a:r>
            <a:r>
              <a:rPr lang="zh-CN" altLang="en-US" b="0" i="0" dirty="0">
                <a:solidFill>
                  <a:srgbClr val="121212"/>
                </a:solidFill>
                <a:effectLst/>
                <a:latin typeface="-apple-system"/>
              </a:rPr>
              <a:t>）的提出是</a:t>
            </a:r>
            <a:r>
              <a:rPr lang="en-US" altLang="zh-CN" b="0" i="0" dirty="0">
                <a:solidFill>
                  <a:srgbClr val="121212"/>
                </a:solidFill>
                <a:effectLst/>
                <a:latin typeface="-apple-system"/>
              </a:rPr>
              <a:t>CNN</a:t>
            </a:r>
            <a:r>
              <a:rPr lang="zh-CN" altLang="en-US" b="0" i="0" dirty="0">
                <a:solidFill>
                  <a:srgbClr val="121212"/>
                </a:solidFill>
                <a:effectLst/>
                <a:latin typeface="-apple-system"/>
              </a:rPr>
              <a:t>图像史上的一件里程碑事件。</a:t>
            </a:r>
            <a:endParaRPr lang="en-US" altLang="zh-CN" b="0" i="0" dirty="0">
              <a:solidFill>
                <a:srgbClr val="121212"/>
              </a:solidFill>
              <a:effectLst/>
              <a:latin typeface="-apple-system"/>
            </a:endParaRPr>
          </a:p>
          <a:p>
            <a:r>
              <a:rPr lang="en-US" altLang="zh-CN" b="0" i="0" dirty="0" err="1">
                <a:solidFill>
                  <a:srgbClr val="121212"/>
                </a:solidFill>
                <a:effectLst/>
                <a:latin typeface="-apple-system"/>
              </a:rPr>
              <a:t>ResNet</a:t>
            </a:r>
            <a:r>
              <a:rPr lang="zh-CN" altLang="en-US" b="0" i="0" dirty="0">
                <a:solidFill>
                  <a:srgbClr val="121212"/>
                </a:solidFill>
                <a:effectLst/>
                <a:latin typeface="-apple-system"/>
              </a:rPr>
              <a:t>的作者</a:t>
            </a:r>
            <a:r>
              <a:rPr lang="zh-CN" altLang="en-US" b="0" i="0" u="none" strike="noStrike" dirty="0">
                <a:effectLst/>
                <a:latin typeface="-apple-system"/>
                <a:hlinkClick r:id="rId3"/>
              </a:rPr>
              <a:t>何凯明</a:t>
            </a:r>
            <a:r>
              <a:rPr lang="zh-CN" altLang="en-US" b="0" i="0" dirty="0">
                <a:solidFill>
                  <a:srgbClr val="121212"/>
                </a:solidFill>
                <a:effectLst/>
                <a:latin typeface="-apple-system"/>
              </a:rPr>
              <a:t>也因此摘得</a:t>
            </a:r>
            <a:r>
              <a:rPr lang="en-US" altLang="zh-CN" b="0" i="0" dirty="0">
                <a:solidFill>
                  <a:srgbClr val="121212"/>
                </a:solidFill>
                <a:effectLst/>
                <a:latin typeface="-apple-system"/>
              </a:rPr>
              <a:t>CVPR2016</a:t>
            </a:r>
            <a:r>
              <a:rPr lang="zh-CN" altLang="en-US" b="0" i="0" dirty="0">
                <a:solidFill>
                  <a:srgbClr val="121212"/>
                </a:solidFill>
                <a:effectLst/>
                <a:latin typeface="-apple-system"/>
              </a:rPr>
              <a:t>最佳论文奖，当然何博士的成就远不止于此，感兴趣的可以去搜一下他后来的辉煌战绩。</a:t>
            </a:r>
            <a:endParaRPr lang="en-US" altLang="zh-CN" b="0" i="0" dirty="0">
              <a:solidFill>
                <a:srgbClr val="121212"/>
              </a:solidFill>
              <a:effectLst/>
              <a:latin typeface="-apple-system"/>
            </a:endParaRPr>
          </a:p>
          <a:p>
            <a:r>
              <a:rPr lang="en-US" altLang="zh-CN" b="0" i="0" dirty="0" err="1">
                <a:solidFill>
                  <a:srgbClr val="121212"/>
                </a:solidFill>
                <a:effectLst/>
                <a:latin typeface="-apple-system"/>
              </a:rPr>
              <a:t>ResNet</a:t>
            </a:r>
            <a:r>
              <a:rPr lang="zh-CN" altLang="en-US" b="0" i="0" dirty="0">
                <a:solidFill>
                  <a:srgbClr val="121212"/>
                </a:solidFill>
                <a:effectLst/>
                <a:latin typeface="-apple-system"/>
              </a:rPr>
              <a:t>（</a:t>
            </a:r>
            <a:r>
              <a:rPr lang="en-US" altLang="zh-CN" b="0" i="0" dirty="0">
                <a:solidFill>
                  <a:srgbClr val="121212"/>
                </a:solidFill>
                <a:effectLst/>
                <a:latin typeface="-apple-system"/>
              </a:rPr>
              <a:t>Residual Neural Network</a:t>
            </a:r>
            <a:r>
              <a:rPr lang="zh-CN" altLang="en-US" b="0" i="0" dirty="0">
                <a:solidFill>
                  <a:srgbClr val="121212"/>
                </a:solidFill>
                <a:effectLst/>
                <a:latin typeface="-apple-system"/>
              </a:rPr>
              <a:t>）由微软研究院的</a:t>
            </a:r>
            <a:r>
              <a:rPr lang="en-US" altLang="zh-CN" b="0" i="0" dirty="0" err="1">
                <a:solidFill>
                  <a:srgbClr val="121212"/>
                </a:solidFill>
                <a:effectLst/>
                <a:latin typeface="-apple-system"/>
              </a:rPr>
              <a:t>Kaiming</a:t>
            </a:r>
            <a:r>
              <a:rPr lang="en-US" altLang="zh-CN" b="0" i="0" dirty="0">
                <a:solidFill>
                  <a:srgbClr val="121212"/>
                </a:solidFill>
                <a:effectLst/>
                <a:latin typeface="-apple-system"/>
              </a:rPr>
              <a:t> He</a:t>
            </a:r>
            <a:r>
              <a:rPr lang="zh-CN" altLang="en-US" b="0" i="0" dirty="0">
                <a:solidFill>
                  <a:srgbClr val="121212"/>
                </a:solidFill>
                <a:effectLst/>
                <a:latin typeface="-apple-system"/>
              </a:rPr>
              <a:t>等四名华人提出，通过使用</a:t>
            </a:r>
            <a:r>
              <a:rPr lang="en-US" altLang="zh-CN" b="0" i="0" dirty="0" err="1">
                <a:solidFill>
                  <a:srgbClr val="121212"/>
                </a:solidFill>
                <a:effectLst/>
                <a:latin typeface="-apple-system"/>
              </a:rPr>
              <a:t>ResNet</a:t>
            </a:r>
            <a:r>
              <a:rPr lang="en-US" altLang="zh-CN" b="0" i="0" dirty="0">
                <a:solidFill>
                  <a:srgbClr val="121212"/>
                </a:solidFill>
                <a:effectLst/>
                <a:latin typeface="-apple-system"/>
              </a:rPr>
              <a:t> Unit</a:t>
            </a:r>
            <a:r>
              <a:rPr lang="zh-CN" altLang="en-US" b="0" i="0" dirty="0">
                <a:solidFill>
                  <a:srgbClr val="121212"/>
                </a:solidFill>
                <a:effectLst/>
                <a:latin typeface="-apple-system"/>
              </a:rPr>
              <a:t>成功训练出了</a:t>
            </a:r>
            <a:r>
              <a:rPr lang="en-US" altLang="zh-CN" b="0" i="0" dirty="0">
                <a:solidFill>
                  <a:srgbClr val="121212"/>
                </a:solidFill>
                <a:effectLst/>
                <a:latin typeface="-apple-system"/>
              </a:rPr>
              <a:t>152</a:t>
            </a:r>
            <a:r>
              <a:rPr lang="zh-CN" altLang="en-US" b="0" i="0" dirty="0">
                <a:solidFill>
                  <a:srgbClr val="121212"/>
                </a:solidFill>
                <a:effectLst/>
                <a:latin typeface="-apple-system"/>
              </a:rPr>
              <a:t>层的神经网络，并在</a:t>
            </a:r>
            <a:r>
              <a:rPr lang="en-US" altLang="zh-CN" b="0" i="0" dirty="0">
                <a:solidFill>
                  <a:srgbClr val="121212"/>
                </a:solidFill>
                <a:effectLst/>
                <a:latin typeface="-apple-system"/>
              </a:rPr>
              <a:t>ILSVRC2015</a:t>
            </a:r>
            <a:r>
              <a:rPr lang="zh-CN" altLang="en-US" b="0" i="0" dirty="0">
                <a:solidFill>
                  <a:srgbClr val="121212"/>
                </a:solidFill>
                <a:effectLst/>
                <a:latin typeface="-apple-system"/>
              </a:rPr>
              <a:t>比赛中取得冠军，在</a:t>
            </a:r>
            <a:r>
              <a:rPr lang="en-US" altLang="zh-CN" b="0" i="0" dirty="0">
                <a:solidFill>
                  <a:srgbClr val="121212"/>
                </a:solidFill>
                <a:effectLst/>
                <a:latin typeface="-apple-system"/>
              </a:rPr>
              <a:t>top5</a:t>
            </a:r>
            <a:r>
              <a:rPr lang="zh-CN" altLang="en-US" b="0" i="0" dirty="0">
                <a:solidFill>
                  <a:srgbClr val="121212"/>
                </a:solidFill>
                <a:effectLst/>
                <a:latin typeface="-apple-system"/>
              </a:rPr>
              <a:t>上的错误率为</a:t>
            </a:r>
            <a:r>
              <a:rPr lang="en-US" altLang="zh-CN" b="0" i="0" dirty="0">
                <a:solidFill>
                  <a:srgbClr val="121212"/>
                </a:solidFill>
                <a:effectLst/>
                <a:latin typeface="-apple-system"/>
              </a:rPr>
              <a:t>3.57%</a:t>
            </a:r>
            <a:r>
              <a:rPr lang="zh-CN" altLang="en-US" b="0" i="0" dirty="0">
                <a:solidFill>
                  <a:srgbClr val="121212"/>
                </a:solidFill>
                <a:effectLst/>
                <a:latin typeface="-apple-system"/>
              </a:rPr>
              <a:t>，同时参数量比</a:t>
            </a:r>
            <a:r>
              <a:rPr lang="en-US" altLang="zh-CN" b="0" i="0" dirty="0" err="1">
                <a:solidFill>
                  <a:srgbClr val="121212"/>
                </a:solidFill>
                <a:effectLst/>
                <a:latin typeface="-apple-system"/>
              </a:rPr>
              <a:t>VGGNet</a:t>
            </a:r>
            <a:r>
              <a:rPr lang="zh-CN" altLang="en-US" b="0" i="0" dirty="0">
                <a:solidFill>
                  <a:srgbClr val="121212"/>
                </a:solidFill>
                <a:effectLst/>
                <a:latin typeface="-apple-system"/>
              </a:rPr>
              <a:t>低，效果非常突出。</a:t>
            </a:r>
            <a:endParaRPr lang="zh-CN" altLang="en-US"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r>
              <a:rPr lang="zh-CN" altLang="en-US" b="0" i="0" dirty="0">
                <a:solidFill>
                  <a:srgbClr val="121212"/>
                </a:solidFill>
                <a:effectLst/>
                <a:latin typeface="-apple-system"/>
              </a:rPr>
              <a:t>实验发现深度网络出现了退化问题（</a:t>
            </a:r>
            <a:r>
              <a:rPr lang="en-US" altLang="zh-CN" b="0" i="0" dirty="0">
                <a:solidFill>
                  <a:srgbClr val="121212"/>
                </a:solidFill>
                <a:effectLst/>
                <a:latin typeface="-apple-system"/>
              </a:rPr>
              <a:t>Degradation problem</a:t>
            </a:r>
            <a:r>
              <a:rPr lang="zh-CN" altLang="en-US" b="0" i="0" dirty="0">
                <a:solidFill>
                  <a:srgbClr val="121212"/>
                </a:solidFill>
                <a:effectLst/>
                <a:latin typeface="-apple-system"/>
              </a:rPr>
              <a:t>）：网络深度增加时，网络准确度出现饱和，甚至出现下降。这个现象可以在图</a:t>
            </a:r>
            <a:r>
              <a:rPr lang="en-US" altLang="zh-CN" b="0" i="0" dirty="0">
                <a:solidFill>
                  <a:srgbClr val="121212"/>
                </a:solidFill>
                <a:effectLst/>
                <a:latin typeface="-apple-system"/>
              </a:rPr>
              <a:t>3</a:t>
            </a:r>
            <a:r>
              <a:rPr lang="zh-CN" altLang="en-US" b="0" i="0" dirty="0">
                <a:solidFill>
                  <a:srgbClr val="121212"/>
                </a:solidFill>
                <a:effectLst/>
                <a:latin typeface="-apple-system"/>
              </a:rPr>
              <a:t>中直观看出来：</a:t>
            </a:r>
            <a:r>
              <a:rPr lang="en-US" altLang="zh-CN" b="0" i="0" dirty="0">
                <a:solidFill>
                  <a:srgbClr val="121212"/>
                </a:solidFill>
                <a:effectLst/>
                <a:latin typeface="-apple-system"/>
              </a:rPr>
              <a:t>56</a:t>
            </a:r>
            <a:r>
              <a:rPr lang="zh-CN" altLang="en-US" b="0" i="0" dirty="0">
                <a:solidFill>
                  <a:srgbClr val="121212"/>
                </a:solidFill>
                <a:effectLst/>
                <a:latin typeface="-apple-system"/>
              </a:rPr>
              <a:t>层的网络比</a:t>
            </a:r>
            <a:r>
              <a:rPr lang="en-US" altLang="zh-CN" b="0" i="0" dirty="0">
                <a:solidFill>
                  <a:srgbClr val="121212"/>
                </a:solidFill>
                <a:effectLst/>
                <a:latin typeface="-apple-system"/>
              </a:rPr>
              <a:t>20</a:t>
            </a:r>
            <a:r>
              <a:rPr lang="zh-CN" altLang="en-US" b="0" i="0" dirty="0">
                <a:solidFill>
                  <a:srgbClr val="121212"/>
                </a:solidFill>
                <a:effectLst/>
                <a:latin typeface="-apple-system"/>
              </a:rPr>
              <a:t>层网络效果还要差。</a:t>
            </a:r>
            <a:endParaRPr lang="en-US" altLang="zh-CN"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r>
              <a:rPr lang="en-US" altLang="zh-CN" b="0" i="0" dirty="0">
                <a:solidFill>
                  <a:srgbClr val="121212"/>
                </a:solidFill>
                <a:effectLst/>
                <a:latin typeface="-apple-system"/>
              </a:rPr>
              <a:t>https://www.cnblogs.com/yanshw/p/10576354.html</a:t>
            </a:r>
            <a:endParaRPr lang="en-US" altLang="zh-CN" b="0" i="0" dirty="0">
              <a:solidFill>
                <a:srgbClr val="121212"/>
              </a:solidFill>
              <a:effectLst/>
              <a:latin typeface="-apple-system"/>
            </a:endParaRPr>
          </a:p>
          <a:p>
            <a:r>
              <a:rPr lang="en-US" altLang="zh-CN" b="0" i="0" dirty="0">
                <a:solidFill>
                  <a:srgbClr val="121212"/>
                </a:solidFill>
                <a:effectLst/>
                <a:latin typeface="-apple-system"/>
              </a:rPr>
              <a:t>https://my.oschina.net/u/876354/blog/1622896</a:t>
            </a:r>
            <a:endParaRPr lang="en-US" altLang="zh-CN"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r>
              <a:rPr lang="zh-CN" altLang="en-US" b="0" i="0" dirty="0">
                <a:solidFill>
                  <a:srgbClr val="121212"/>
                </a:solidFill>
                <a:effectLst/>
                <a:latin typeface="-apple-system"/>
              </a:rPr>
              <a:t>使用</a:t>
            </a:r>
            <a:r>
              <a:rPr lang="en-US" altLang="zh-CN" b="0" i="0" dirty="0">
                <a:solidFill>
                  <a:srgbClr val="121212"/>
                </a:solidFill>
                <a:effectLst/>
                <a:latin typeface="-apple-system"/>
              </a:rPr>
              <a:t>sigmoid</a:t>
            </a:r>
            <a:r>
              <a:rPr lang="zh-CN" altLang="en-US" b="0" i="0" dirty="0">
                <a:solidFill>
                  <a:srgbClr val="121212"/>
                </a:solidFill>
                <a:effectLst/>
                <a:latin typeface="-apple-system"/>
              </a:rPr>
              <a:t>激活函数时，更常发生的是梯度消失问题，而不是梯度爆炸。</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1" i="0" dirty="0">
                <a:solidFill>
                  <a:srgbClr val="121212"/>
                </a:solidFill>
                <a:effectLst/>
                <a:latin typeface="-apple-system"/>
              </a:rPr>
              <a:t>梯度爆炸：</a:t>
            </a:r>
            <a:endParaRPr lang="en-US" altLang="zh-CN" b="1" i="0" dirty="0">
              <a:solidFill>
                <a:srgbClr val="121212"/>
              </a:solidFill>
              <a:effectLst/>
              <a:latin typeface="-apple-system"/>
            </a:endParaRPr>
          </a:p>
          <a:p>
            <a:r>
              <a:rPr lang="zh-CN" altLang="en-US" b="0" i="0" dirty="0">
                <a:solidFill>
                  <a:srgbClr val="121212"/>
                </a:solidFill>
                <a:effectLst/>
                <a:latin typeface="-apple-system"/>
              </a:rPr>
              <a:t>当我们将</a:t>
            </a:r>
            <a:r>
              <a:rPr lang="en-US" altLang="zh-CN" b="0" i="0" dirty="0">
                <a:solidFill>
                  <a:srgbClr val="121212"/>
                </a:solidFill>
                <a:effectLst/>
                <a:latin typeface="-apple-system"/>
              </a:rPr>
              <a:t>w</a:t>
            </a:r>
            <a:r>
              <a:rPr lang="zh-CN" altLang="en-US" b="0" i="0" dirty="0">
                <a:solidFill>
                  <a:srgbClr val="121212"/>
                </a:solidFill>
                <a:effectLst/>
                <a:latin typeface="-apple-system"/>
              </a:rPr>
              <a:t>初始化为一个较大的值时，例如</a:t>
            </a:r>
            <a:r>
              <a:rPr lang="en-US" altLang="zh-CN" b="0" i="0" dirty="0">
                <a:solidFill>
                  <a:srgbClr val="121212"/>
                </a:solidFill>
                <a:effectLst/>
                <a:latin typeface="-apple-system"/>
              </a:rPr>
              <a:t>&gt;10</a:t>
            </a:r>
            <a:r>
              <a:rPr lang="zh-CN" altLang="en-US" b="0" i="0" dirty="0">
                <a:solidFill>
                  <a:srgbClr val="121212"/>
                </a:solidFill>
                <a:effectLst/>
                <a:latin typeface="-apple-system"/>
              </a:rPr>
              <a:t>的值，那么从输出层到输入层每一层都会有一个</a:t>
            </a:r>
            <a:r>
              <a:rPr lang="en-US" altLang="zh-CN" b="0" i="0" dirty="0">
                <a:solidFill>
                  <a:srgbClr val="121212"/>
                </a:solidFill>
                <a:effectLst/>
                <a:latin typeface="-apple-system"/>
              </a:rPr>
              <a:t>s‘(</a:t>
            </a:r>
            <a:r>
              <a:rPr lang="en-US" altLang="zh-CN" b="0" i="0" dirty="0" err="1">
                <a:solidFill>
                  <a:srgbClr val="121212"/>
                </a:solidFill>
                <a:effectLst/>
                <a:latin typeface="-apple-system"/>
              </a:rPr>
              <a:t>zn</a:t>
            </a:r>
            <a:r>
              <a:rPr lang="en-US" altLang="zh-CN" b="0" i="0" dirty="0">
                <a:solidFill>
                  <a:srgbClr val="121212"/>
                </a:solidFill>
                <a:effectLst/>
                <a:latin typeface="-apple-system"/>
              </a:rPr>
              <a:t>)*</a:t>
            </a:r>
            <a:r>
              <a:rPr lang="en-US" altLang="zh-CN" b="0" i="0" dirty="0" err="1">
                <a:solidFill>
                  <a:srgbClr val="121212"/>
                </a:solidFill>
                <a:effectLst/>
                <a:latin typeface="-apple-system"/>
              </a:rPr>
              <a:t>wn</a:t>
            </a:r>
            <a:r>
              <a:rPr lang="zh-CN" altLang="en-US" b="0" i="0" dirty="0">
                <a:solidFill>
                  <a:srgbClr val="121212"/>
                </a:solidFill>
                <a:effectLst/>
                <a:latin typeface="-apple-system"/>
              </a:rPr>
              <a:t>的增倍，当</a:t>
            </a:r>
            <a:r>
              <a:rPr lang="en-US" altLang="zh-CN" b="0" i="0" dirty="0">
                <a:solidFill>
                  <a:srgbClr val="121212"/>
                </a:solidFill>
                <a:effectLst/>
                <a:latin typeface="-apple-system"/>
              </a:rPr>
              <a:t>s‘(</a:t>
            </a:r>
            <a:r>
              <a:rPr lang="en-US" altLang="zh-CN" b="0" i="0" dirty="0" err="1">
                <a:solidFill>
                  <a:srgbClr val="121212"/>
                </a:solidFill>
                <a:effectLst/>
                <a:latin typeface="-apple-system"/>
              </a:rPr>
              <a:t>zn</a:t>
            </a:r>
            <a:r>
              <a:rPr lang="en-US" altLang="zh-CN" b="0" i="0" dirty="0">
                <a:solidFill>
                  <a:srgbClr val="121212"/>
                </a:solidFill>
                <a:effectLst/>
                <a:latin typeface="-apple-system"/>
              </a:rPr>
              <a:t>)</a:t>
            </a:r>
            <a:r>
              <a:rPr lang="zh-CN" altLang="en-US" b="0" i="0" dirty="0">
                <a:solidFill>
                  <a:srgbClr val="121212"/>
                </a:solidFill>
                <a:effectLst/>
                <a:latin typeface="-apple-system"/>
              </a:rPr>
              <a:t>为</a:t>
            </a:r>
            <a:r>
              <a:rPr lang="en-US" altLang="zh-CN" b="0" i="0" dirty="0">
                <a:solidFill>
                  <a:srgbClr val="121212"/>
                </a:solidFill>
                <a:effectLst/>
                <a:latin typeface="-apple-system"/>
              </a:rPr>
              <a:t>0.25</a:t>
            </a:r>
            <a:r>
              <a:rPr lang="zh-CN" altLang="en-US" b="0" i="0" dirty="0">
                <a:solidFill>
                  <a:srgbClr val="121212"/>
                </a:solidFill>
                <a:effectLst/>
                <a:latin typeface="-apple-system"/>
              </a:rPr>
              <a:t>时</a:t>
            </a:r>
            <a:r>
              <a:rPr lang="en-US" altLang="zh-CN" b="0" i="0" dirty="0">
                <a:solidFill>
                  <a:srgbClr val="121212"/>
                </a:solidFill>
                <a:effectLst/>
                <a:latin typeface="-apple-system"/>
              </a:rPr>
              <a:t>s‘(</a:t>
            </a:r>
            <a:r>
              <a:rPr lang="en-US" altLang="zh-CN" b="0" i="0" dirty="0" err="1">
                <a:solidFill>
                  <a:srgbClr val="121212"/>
                </a:solidFill>
                <a:effectLst/>
                <a:latin typeface="-apple-system"/>
              </a:rPr>
              <a:t>zn</a:t>
            </a:r>
            <a:r>
              <a:rPr lang="en-US" altLang="zh-CN" b="0" i="0" dirty="0">
                <a:solidFill>
                  <a:srgbClr val="121212"/>
                </a:solidFill>
                <a:effectLst/>
                <a:latin typeface="-apple-system"/>
              </a:rPr>
              <a:t>)*</a:t>
            </a:r>
            <a:r>
              <a:rPr lang="en-US" altLang="zh-CN" b="0" i="0" dirty="0" err="1">
                <a:solidFill>
                  <a:srgbClr val="121212"/>
                </a:solidFill>
                <a:effectLst/>
                <a:latin typeface="-apple-system"/>
              </a:rPr>
              <a:t>wn</a:t>
            </a:r>
            <a:r>
              <a:rPr lang="en-US" altLang="zh-CN" b="0" i="0" dirty="0">
                <a:solidFill>
                  <a:srgbClr val="121212"/>
                </a:solidFill>
                <a:effectLst/>
                <a:latin typeface="-apple-system"/>
              </a:rPr>
              <a:t>&gt;2.5</a:t>
            </a:r>
            <a:r>
              <a:rPr lang="zh-CN" altLang="en-US" b="0" i="0" dirty="0">
                <a:solidFill>
                  <a:srgbClr val="121212"/>
                </a:solidFill>
                <a:effectLst/>
                <a:latin typeface="-apple-system"/>
              </a:rPr>
              <a:t>，同梯度消失类似，当神经网络很深时，梯度呈指数级增长，最后到输入时，梯度将会非常大，我们会得到一个非常大的权重更新，这就是梯度爆炸的问题，在循环神经网络中最为常见</a:t>
            </a:r>
            <a:r>
              <a:rPr lang="en-US" altLang="zh-CN" b="0" i="0" dirty="0">
                <a:solidFill>
                  <a:srgbClr val="121212"/>
                </a:solidFill>
                <a:effectLst/>
                <a:latin typeface="-apple-system"/>
              </a:rPr>
              <a:t>.</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解决梯度爆炸和梯度消失的方法：</a:t>
            </a:r>
            <a:endParaRPr lang="en-US" altLang="zh-CN" b="0" i="0" dirty="0">
              <a:solidFill>
                <a:srgbClr val="121212"/>
              </a:solidFill>
              <a:effectLst/>
              <a:latin typeface="-apple-system"/>
            </a:endParaRPr>
          </a:p>
          <a:p>
            <a:pPr algn="l"/>
            <a:r>
              <a:rPr lang="zh-CN" altLang="en-US" b="0" i="0" dirty="0">
                <a:solidFill>
                  <a:srgbClr val="4D4D4D"/>
                </a:solidFill>
                <a:effectLst/>
                <a:latin typeface="-apple-system"/>
              </a:rPr>
              <a:t>好的参数初始化方式，如</a:t>
            </a:r>
            <a:r>
              <a:rPr lang="en-US" altLang="zh-CN" b="0" i="0" dirty="0">
                <a:solidFill>
                  <a:srgbClr val="4D4D4D"/>
                </a:solidFill>
                <a:effectLst/>
                <a:latin typeface="-apple-system"/>
              </a:rPr>
              <a:t>He</a:t>
            </a:r>
            <a:r>
              <a:rPr lang="zh-CN" altLang="en-US" b="0" i="0" dirty="0">
                <a:solidFill>
                  <a:srgbClr val="4D4D4D"/>
                </a:solidFill>
                <a:effectLst/>
                <a:latin typeface="-apple-system"/>
              </a:rPr>
              <a:t>初始化</a:t>
            </a:r>
            <a:endParaRPr lang="zh-CN" altLang="en-US" b="0" i="0" dirty="0">
              <a:solidFill>
                <a:srgbClr val="4D4D4D"/>
              </a:solidFill>
              <a:effectLst/>
              <a:latin typeface="-apple-system"/>
            </a:endParaRPr>
          </a:p>
          <a:p>
            <a:pPr algn="l"/>
            <a:r>
              <a:rPr lang="zh-CN" altLang="en-US" b="0" i="0" dirty="0">
                <a:solidFill>
                  <a:srgbClr val="4D4D4D"/>
                </a:solidFill>
                <a:effectLst/>
                <a:latin typeface="-apple-system"/>
              </a:rPr>
              <a:t>非饱和的激活函数（如 </a:t>
            </a:r>
            <a:r>
              <a:rPr lang="en-US" altLang="zh-CN" b="0" i="0" dirty="0" err="1">
                <a:solidFill>
                  <a:srgbClr val="4D4D4D"/>
                </a:solidFill>
                <a:effectLst/>
                <a:latin typeface="-apple-system"/>
              </a:rPr>
              <a:t>ReLU</a:t>
            </a:r>
            <a:r>
              <a:rPr lang="zh-CN" altLang="en-US" b="0" i="0" dirty="0">
                <a:solidFill>
                  <a:srgbClr val="4D4D4D"/>
                </a:solidFill>
                <a:effectLst/>
                <a:latin typeface="-apple-system"/>
              </a:rPr>
              <a:t>）</a:t>
            </a:r>
            <a:endParaRPr lang="zh-CN" altLang="en-US" b="0" i="0" dirty="0">
              <a:solidFill>
                <a:srgbClr val="4D4D4D"/>
              </a:solidFill>
              <a:effectLst/>
              <a:latin typeface="-apple-system"/>
            </a:endParaRPr>
          </a:p>
          <a:p>
            <a:pPr algn="l"/>
            <a:r>
              <a:rPr lang="zh-CN" altLang="en-US" b="0" i="0" dirty="0">
                <a:solidFill>
                  <a:srgbClr val="4D4D4D"/>
                </a:solidFill>
                <a:effectLst/>
                <a:latin typeface="-apple-system"/>
              </a:rPr>
              <a:t>批量规范化（</a:t>
            </a:r>
            <a:r>
              <a:rPr lang="en-US" altLang="zh-CN" b="0" i="0" dirty="0">
                <a:solidFill>
                  <a:srgbClr val="4D4D4D"/>
                </a:solidFill>
                <a:effectLst/>
                <a:latin typeface="-apple-system"/>
              </a:rPr>
              <a:t>Batch Normalization</a:t>
            </a:r>
            <a:r>
              <a:rPr lang="zh-CN" altLang="en-US" b="0" i="0" dirty="0">
                <a:solidFill>
                  <a:srgbClr val="4D4D4D"/>
                </a:solidFill>
                <a:effectLst/>
                <a:latin typeface="-apple-system"/>
              </a:rPr>
              <a:t>）</a:t>
            </a:r>
            <a:endParaRPr lang="zh-CN" altLang="en-US" b="0" i="0" dirty="0">
              <a:solidFill>
                <a:srgbClr val="4D4D4D"/>
              </a:solidFill>
              <a:effectLst/>
              <a:latin typeface="-apple-system"/>
            </a:endParaRPr>
          </a:p>
          <a:p>
            <a:pPr algn="l"/>
            <a:r>
              <a:rPr lang="zh-CN" altLang="en-US" b="0" i="0" dirty="0">
                <a:solidFill>
                  <a:srgbClr val="4D4D4D"/>
                </a:solidFill>
                <a:effectLst/>
                <a:latin typeface="-apple-system"/>
              </a:rPr>
              <a:t>梯度截断（</a:t>
            </a:r>
            <a:r>
              <a:rPr lang="en-US" altLang="zh-CN" b="0" i="0" dirty="0">
                <a:solidFill>
                  <a:srgbClr val="4D4D4D"/>
                </a:solidFill>
                <a:effectLst/>
                <a:latin typeface="-apple-system"/>
              </a:rPr>
              <a:t>Gradient Clipping</a:t>
            </a:r>
            <a:r>
              <a:rPr lang="zh-CN" altLang="en-US" b="0" i="0" dirty="0">
                <a:solidFill>
                  <a:srgbClr val="4D4D4D"/>
                </a:solidFill>
                <a:effectLst/>
                <a:latin typeface="-apple-system"/>
              </a:rPr>
              <a:t>）</a:t>
            </a:r>
            <a:endParaRPr lang="zh-CN" altLang="en-US" b="0" i="0" dirty="0">
              <a:solidFill>
                <a:srgbClr val="4D4D4D"/>
              </a:solidFill>
              <a:effectLst/>
              <a:latin typeface="-apple-system"/>
            </a:endParaRPr>
          </a:p>
          <a:p>
            <a:pPr algn="l"/>
            <a:r>
              <a:rPr lang="zh-CN" altLang="en-US" b="0" i="0" dirty="0">
                <a:solidFill>
                  <a:srgbClr val="4D4D4D"/>
                </a:solidFill>
                <a:effectLst/>
                <a:latin typeface="-apple-system"/>
              </a:rPr>
              <a:t>更快的优化器</a:t>
            </a:r>
            <a:endParaRPr lang="zh-CN" altLang="en-US" b="0" i="0" dirty="0">
              <a:solidFill>
                <a:srgbClr val="4D4D4D"/>
              </a:solidFill>
              <a:effectLst/>
              <a:latin typeface="-apple-system"/>
            </a:endParaRPr>
          </a:p>
          <a:p>
            <a:pPr algn="l"/>
            <a:r>
              <a:rPr lang="en-US" altLang="zh-CN" b="0" i="0" dirty="0">
                <a:solidFill>
                  <a:srgbClr val="4D4D4D"/>
                </a:solidFill>
                <a:effectLst/>
                <a:latin typeface="-apple-system"/>
              </a:rPr>
              <a:t>LSTM</a:t>
            </a:r>
            <a:endParaRPr lang="en-US" altLang="zh-CN" b="0" i="0" dirty="0">
              <a:solidFill>
                <a:srgbClr val="4D4D4D"/>
              </a:solidFill>
              <a:effectLst/>
              <a:latin typeface="-apple-system"/>
            </a:endParaRPr>
          </a:p>
          <a:p>
            <a:endParaRPr lang="en-US" altLang="zh-CN"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r>
              <a:rPr lang="zh-CN" altLang="en-US" b="0" i="0" dirty="0">
                <a:solidFill>
                  <a:srgbClr val="121212"/>
                </a:solidFill>
                <a:effectLst/>
                <a:latin typeface="-apple-system"/>
              </a:rPr>
              <a:t>版权声明：本文为</a:t>
            </a:r>
            <a:r>
              <a:rPr lang="en-US" altLang="zh-CN" b="0" i="0" dirty="0">
                <a:solidFill>
                  <a:srgbClr val="121212"/>
                </a:solidFill>
                <a:effectLst/>
                <a:latin typeface="-apple-system"/>
              </a:rPr>
              <a:t>CSDN</a:t>
            </a:r>
            <a:r>
              <a:rPr lang="zh-CN" altLang="en-US" b="0" i="0" dirty="0">
                <a:solidFill>
                  <a:srgbClr val="121212"/>
                </a:solidFill>
                <a:effectLst/>
                <a:latin typeface="-apple-system"/>
              </a:rPr>
              <a:t>博主「小</a:t>
            </a:r>
            <a:r>
              <a:rPr lang="en-US" altLang="zh-CN" b="0" i="0" dirty="0">
                <a:solidFill>
                  <a:srgbClr val="121212"/>
                </a:solidFill>
                <a:effectLst/>
                <a:latin typeface="-apple-system"/>
              </a:rPr>
              <a:t>T</a:t>
            </a:r>
            <a:r>
              <a:rPr lang="zh-CN" altLang="en-US" b="0" i="0" dirty="0">
                <a:solidFill>
                  <a:srgbClr val="121212"/>
                </a:solidFill>
                <a:effectLst/>
                <a:latin typeface="-apple-system"/>
              </a:rPr>
              <a:t>是我」的原创文章，遵循</a:t>
            </a:r>
            <a:r>
              <a:rPr lang="en-US" altLang="zh-CN" b="0" i="0" dirty="0">
                <a:solidFill>
                  <a:srgbClr val="121212"/>
                </a:solidFill>
                <a:effectLst/>
                <a:latin typeface="-apple-system"/>
              </a:rPr>
              <a:t>CC 4.0 BY-SA</a:t>
            </a:r>
            <a:r>
              <a:rPr lang="zh-CN" altLang="en-US" b="0" i="0" dirty="0">
                <a:solidFill>
                  <a:srgbClr val="121212"/>
                </a:solidFill>
                <a:effectLst/>
                <a:latin typeface="-apple-system"/>
              </a:rPr>
              <a:t>版权协议，转载请附上原文出处链接及本声明。</a:t>
            </a:r>
            <a:endParaRPr lang="zh-CN" altLang="en-US" b="0" i="0" dirty="0">
              <a:solidFill>
                <a:srgbClr val="121212"/>
              </a:solidFill>
              <a:effectLst/>
              <a:latin typeface="-apple-system"/>
            </a:endParaRPr>
          </a:p>
          <a:p>
            <a:r>
              <a:rPr lang="zh-CN" altLang="en-US" b="0" i="0" dirty="0">
                <a:solidFill>
                  <a:srgbClr val="121212"/>
                </a:solidFill>
                <a:effectLst/>
                <a:latin typeface="-apple-system"/>
              </a:rPr>
              <a:t>原文链接：</a:t>
            </a:r>
            <a:r>
              <a:rPr lang="en-US" altLang="zh-CN" b="0" i="0" dirty="0">
                <a:solidFill>
                  <a:srgbClr val="121212"/>
                </a:solidFill>
                <a:effectLst/>
                <a:latin typeface="-apple-system"/>
              </a:rPr>
              <a:t>https://blog.csdn.net/junjun150013652/article/details/81274958</a:t>
            </a:r>
            <a:endParaRPr lang="en-US" altLang="zh-CN"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r>
              <a:rPr lang="zh-CN" altLang="en-US" b="1" i="0" dirty="0">
                <a:solidFill>
                  <a:srgbClr val="121212"/>
                </a:solidFill>
                <a:effectLst/>
                <a:latin typeface="-apple-system"/>
              </a:rPr>
              <a:t>为什么层数多了准确率反而下降？</a:t>
            </a:r>
            <a:endParaRPr lang="en-US" altLang="zh-CN" b="0" i="0" dirty="0">
              <a:solidFill>
                <a:srgbClr val="121212"/>
              </a:solidFill>
              <a:effectLst/>
              <a:latin typeface="-apple-system"/>
            </a:endParaRPr>
          </a:p>
          <a:p>
            <a:r>
              <a:rPr lang="zh-CN" altLang="en-US" b="0" i="0" dirty="0">
                <a:solidFill>
                  <a:srgbClr val="121212"/>
                </a:solidFill>
                <a:effectLst/>
                <a:latin typeface="-apple-system"/>
              </a:rPr>
              <a:t>一个是</a:t>
            </a:r>
            <a:r>
              <a:rPr lang="en-US" altLang="zh-CN" b="0" i="0" dirty="0">
                <a:solidFill>
                  <a:srgbClr val="121212"/>
                </a:solidFill>
                <a:effectLst/>
                <a:latin typeface="-apple-system"/>
              </a:rPr>
              <a:t>56</a:t>
            </a:r>
            <a:r>
              <a:rPr lang="zh-CN" altLang="en-US" b="0" i="0" dirty="0">
                <a:solidFill>
                  <a:srgbClr val="121212"/>
                </a:solidFill>
                <a:effectLst/>
                <a:latin typeface="-apple-system"/>
              </a:rPr>
              <a:t>层的网络一个是</a:t>
            </a:r>
            <a:r>
              <a:rPr lang="en-US" altLang="zh-CN" b="0" i="0" dirty="0">
                <a:solidFill>
                  <a:srgbClr val="121212"/>
                </a:solidFill>
                <a:effectLst/>
                <a:latin typeface="-apple-system"/>
              </a:rPr>
              <a:t>20</a:t>
            </a:r>
            <a:r>
              <a:rPr lang="zh-CN" altLang="en-US" b="0" i="0" dirty="0">
                <a:solidFill>
                  <a:srgbClr val="121212"/>
                </a:solidFill>
                <a:effectLst/>
                <a:latin typeface="-apple-system"/>
              </a:rPr>
              <a:t>层的网络，从原理上来说其实</a:t>
            </a:r>
            <a:r>
              <a:rPr lang="en-US" altLang="zh-CN" b="0" i="0" dirty="0">
                <a:solidFill>
                  <a:srgbClr val="121212"/>
                </a:solidFill>
                <a:effectLst/>
                <a:latin typeface="-apple-system"/>
              </a:rPr>
              <a:t>56</a:t>
            </a:r>
            <a:r>
              <a:rPr lang="zh-CN" altLang="en-US" b="0" i="0" dirty="0">
                <a:solidFill>
                  <a:srgbClr val="121212"/>
                </a:solidFill>
                <a:effectLst/>
                <a:latin typeface="-apple-system"/>
              </a:rPr>
              <a:t>层网络的解空间是包括了</a:t>
            </a:r>
            <a:r>
              <a:rPr lang="en-US" altLang="zh-CN" b="0" i="0" dirty="0">
                <a:solidFill>
                  <a:srgbClr val="121212"/>
                </a:solidFill>
                <a:effectLst/>
                <a:latin typeface="-apple-system"/>
              </a:rPr>
              <a:t>20</a:t>
            </a:r>
            <a:r>
              <a:rPr lang="zh-CN" altLang="en-US" b="0" i="0" dirty="0">
                <a:solidFill>
                  <a:srgbClr val="121212"/>
                </a:solidFill>
                <a:effectLst/>
                <a:latin typeface="-apple-system"/>
              </a:rPr>
              <a:t>层网络的解空间的，换而言之也就是说，</a:t>
            </a:r>
            <a:r>
              <a:rPr lang="en-US" altLang="zh-CN" b="0" i="0" dirty="0">
                <a:solidFill>
                  <a:srgbClr val="121212"/>
                </a:solidFill>
                <a:effectLst/>
                <a:latin typeface="-apple-system"/>
              </a:rPr>
              <a:t>56</a:t>
            </a:r>
            <a:r>
              <a:rPr lang="zh-CN" altLang="en-US" b="0" i="0" dirty="0">
                <a:solidFill>
                  <a:srgbClr val="121212"/>
                </a:solidFill>
                <a:effectLst/>
                <a:latin typeface="-apple-system"/>
              </a:rPr>
              <a:t>层网络取得的性能应该大于等于</a:t>
            </a:r>
            <a:r>
              <a:rPr lang="en-US" altLang="zh-CN" b="0" i="0" dirty="0">
                <a:solidFill>
                  <a:srgbClr val="121212"/>
                </a:solidFill>
                <a:effectLst/>
                <a:latin typeface="-apple-system"/>
              </a:rPr>
              <a:t>20</a:t>
            </a:r>
            <a:r>
              <a:rPr lang="zh-CN" altLang="en-US" b="0" i="0" dirty="0">
                <a:solidFill>
                  <a:srgbClr val="121212"/>
                </a:solidFill>
                <a:effectLst/>
                <a:latin typeface="-apple-system"/>
              </a:rPr>
              <a:t>层网络的性能的。但是从训练的迭代过程来看，</a:t>
            </a:r>
            <a:r>
              <a:rPr lang="en-US" altLang="zh-CN" b="0" i="0" dirty="0">
                <a:solidFill>
                  <a:srgbClr val="121212"/>
                </a:solidFill>
                <a:effectLst/>
                <a:latin typeface="-apple-system"/>
              </a:rPr>
              <a:t>56</a:t>
            </a:r>
            <a:r>
              <a:rPr lang="zh-CN" altLang="en-US" b="0" i="0" dirty="0">
                <a:solidFill>
                  <a:srgbClr val="121212"/>
                </a:solidFill>
                <a:effectLst/>
                <a:latin typeface="-apple-system"/>
              </a:rPr>
              <a:t>层的网络无论从训练误差来看还是测试误差来看，误差都大于</a:t>
            </a:r>
            <a:r>
              <a:rPr lang="en-US" altLang="zh-CN" b="0" i="0" dirty="0">
                <a:solidFill>
                  <a:srgbClr val="121212"/>
                </a:solidFill>
                <a:effectLst/>
                <a:latin typeface="-apple-system"/>
              </a:rPr>
              <a:t>20</a:t>
            </a:r>
            <a:r>
              <a:rPr lang="zh-CN" altLang="en-US" b="0" i="0" dirty="0">
                <a:solidFill>
                  <a:srgbClr val="121212"/>
                </a:solidFill>
                <a:effectLst/>
                <a:latin typeface="-apple-system"/>
              </a:rPr>
              <a:t>层的网络（这也说明了为什么这不是过拟合现象，因为</a:t>
            </a:r>
            <a:r>
              <a:rPr lang="en-US" altLang="zh-CN" b="0" i="0" dirty="0">
                <a:solidFill>
                  <a:srgbClr val="121212"/>
                </a:solidFill>
                <a:effectLst/>
                <a:latin typeface="-apple-system"/>
              </a:rPr>
              <a:t>56</a:t>
            </a:r>
            <a:r>
              <a:rPr lang="zh-CN" altLang="en-US" b="0" i="0" dirty="0">
                <a:solidFill>
                  <a:srgbClr val="121212"/>
                </a:solidFill>
                <a:effectLst/>
                <a:latin typeface="-apple-system"/>
              </a:rPr>
              <a:t>层网络本身的训练误差都没有降下去）。导致这个原因就是虽然</a:t>
            </a:r>
            <a:r>
              <a:rPr lang="en-US" altLang="zh-CN" b="0" i="0" dirty="0">
                <a:solidFill>
                  <a:srgbClr val="121212"/>
                </a:solidFill>
                <a:effectLst/>
                <a:latin typeface="-apple-system"/>
              </a:rPr>
              <a:t>56</a:t>
            </a:r>
            <a:r>
              <a:rPr lang="zh-CN" altLang="en-US" b="0" i="0" dirty="0">
                <a:solidFill>
                  <a:srgbClr val="121212"/>
                </a:solidFill>
                <a:effectLst/>
                <a:latin typeface="-apple-system"/>
              </a:rPr>
              <a:t>层网络的解空间包含了</a:t>
            </a:r>
            <a:r>
              <a:rPr lang="en-US" altLang="zh-CN" b="0" i="0" dirty="0">
                <a:solidFill>
                  <a:srgbClr val="121212"/>
                </a:solidFill>
                <a:effectLst/>
                <a:latin typeface="-apple-system"/>
              </a:rPr>
              <a:t>20</a:t>
            </a:r>
            <a:r>
              <a:rPr lang="zh-CN" altLang="en-US" b="0" i="0" dirty="0">
                <a:solidFill>
                  <a:srgbClr val="121212"/>
                </a:solidFill>
                <a:effectLst/>
                <a:latin typeface="-apple-system"/>
              </a:rPr>
              <a:t>层网络的解空间，但是我们在训练网络用的是随机梯度下降策略，往往解到的不是全局最优解，而是局部的最优解，显而易见</a:t>
            </a:r>
            <a:r>
              <a:rPr lang="en-US" altLang="zh-CN" b="0" i="0" dirty="0">
                <a:solidFill>
                  <a:srgbClr val="121212"/>
                </a:solidFill>
                <a:effectLst/>
                <a:latin typeface="-apple-system"/>
              </a:rPr>
              <a:t>56</a:t>
            </a:r>
            <a:r>
              <a:rPr lang="zh-CN" altLang="en-US" b="0" i="0" dirty="0">
                <a:solidFill>
                  <a:srgbClr val="121212"/>
                </a:solidFill>
                <a:effectLst/>
                <a:latin typeface="-apple-system"/>
              </a:rPr>
              <a:t>层网络的解空间更加的复杂，所以导致使用随机梯度下降算法无法解到最优解。</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r>
              <a:rPr lang="en-US" altLang="zh-CN" b="0" i="0" dirty="0" err="1">
                <a:solidFill>
                  <a:srgbClr val="121212"/>
                </a:solidFill>
                <a:effectLst/>
                <a:latin typeface="-apple-system"/>
              </a:rPr>
              <a:t>ResNet</a:t>
            </a:r>
            <a:r>
              <a:rPr lang="zh-CN" altLang="en-US" b="0" i="0" dirty="0">
                <a:solidFill>
                  <a:srgbClr val="121212"/>
                </a:solidFill>
                <a:effectLst/>
                <a:latin typeface="-apple-system"/>
              </a:rPr>
              <a:t>的一个重要设计原则是：当</a:t>
            </a:r>
            <a:r>
              <a:rPr lang="en-US" altLang="zh-CN" b="0" i="0" dirty="0">
                <a:solidFill>
                  <a:srgbClr val="121212"/>
                </a:solidFill>
                <a:effectLst/>
                <a:latin typeface="-apple-system"/>
              </a:rPr>
              <a:t>feature map</a:t>
            </a:r>
            <a:r>
              <a:rPr lang="zh-CN" altLang="en-US" b="0" i="0" dirty="0">
                <a:solidFill>
                  <a:srgbClr val="121212"/>
                </a:solidFill>
                <a:effectLst/>
                <a:latin typeface="-apple-system"/>
              </a:rPr>
              <a:t>大小降低一半时，</a:t>
            </a:r>
            <a:r>
              <a:rPr lang="en-US" altLang="zh-CN" b="0" i="0" dirty="0">
                <a:solidFill>
                  <a:srgbClr val="121212"/>
                </a:solidFill>
                <a:effectLst/>
                <a:latin typeface="-apple-system"/>
              </a:rPr>
              <a:t>feature map</a:t>
            </a:r>
            <a:r>
              <a:rPr lang="zh-CN" altLang="en-US" b="0" i="0" dirty="0">
                <a:solidFill>
                  <a:srgbClr val="121212"/>
                </a:solidFill>
                <a:effectLst/>
                <a:latin typeface="-apple-system"/>
              </a:rPr>
              <a:t>的数量增加一倍，这保持了网络层的复杂度。</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整整</a:t>
            </a:r>
            <a:r>
              <a:rPr lang="en-US" altLang="zh-CN" dirty="0"/>
              <a:t>1</a:t>
            </a:r>
            <a:r>
              <a:rPr lang="zh-CN" altLang="en-US" dirty="0"/>
              <a:t>年在研究这个事，后来中国学者提出的。</a:t>
            </a:r>
            <a:endParaRPr lang="en-US" altLang="zh-CN" dirty="0"/>
          </a:p>
          <a:p>
            <a:r>
              <a:rPr lang="zh-CN" altLang="en-US" dirty="0"/>
              <a:t>有保底的，至少不会比原来差。</a:t>
            </a:r>
            <a:endParaRPr lang="en-US" altLang="zh-CN" dirty="0"/>
          </a:p>
          <a:p>
            <a:endParaRPr lang="en-US" altLang="zh-CN" dirty="0"/>
          </a:p>
          <a:p>
            <a:r>
              <a:rPr lang="zh-CN" altLang="en-US" dirty="0"/>
              <a:t>所谓训练错误，就是指</a:t>
            </a:r>
            <a:r>
              <a:rPr lang="en-US" altLang="zh-CN" dirty="0"/>
              <a:t>loss</a:t>
            </a:r>
            <a:r>
              <a:rPr lang="zh-CN" altLang="en-US" dirty="0"/>
              <a:t>反而上升了。那个线就是</a:t>
            </a:r>
            <a:r>
              <a:rPr lang="en-US" altLang="zh-CN" dirty="0"/>
              <a:t>loss</a:t>
            </a:r>
            <a:r>
              <a:rPr lang="zh-CN" altLang="en-US" dirty="0"/>
              <a:t>。在训练阶段和测试阶段，</a:t>
            </a:r>
            <a:r>
              <a:rPr lang="en-US" altLang="zh-CN" dirty="0"/>
              <a:t>56</a:t>
            </a:r>
            <a:r>
              <a:rPr lang="zh-CN" altLang="en-US" dirty="0"/>
              <a:t>层都不如</a:t>
            </a:r>
            <a:r>
              <a:rPr lang="en-US" altLang="zh-CN" dirty="0"/>
              <a:t>20</a:t>
            </a:r>
            <a:r>
              <a:rPr lang="zh-CN" altLang="en-US" dirty="0"/>
              <a:t>层。</a:t>
            </a:r>
            <a:endParaRPr lang="en-US" altLang="zh-CN" dirty="0"/>
          </a:p>
          <a:p>
            <a:r>
              <a:rPr lang="en-US" altLang="zh-CN" dirty="0"/>
              <a:t>————————————————————</a:t>
            </a:r>
            <a:endParaRPr lang="en-US" altLang="zh-CN" dirty="0"/>
          </a:p>
          <a:p>
            <a:r>
              <a:rPr lang="zh-CN" altLang="en-US" b="0" i="0" dirty="0">
                <a:solidFill>
                  <a:srgbClr val="121212"/>
                </a:solidFill>
                <a:effectLst/>
                <a:latin typeface="-apple-system"/>
              </a:rPr>
              <a:t>深度残差网络（</a:t>
            </a:r>
            <a:r>
              <a:rPr lang="en-US" altLang="zh-CN" b="0" i="0" dirty="0">
                <a:solidFill>
                  <a:srgbClr val="121212"/>
                </a:solidFill>
                <a:effectLst/>
                <a:latin typeface="-apple-system"/>
              </a:rPr>
              <a:t>Deep residual network, </a:t>
            </a:r>
            <a:r>
              <a:rPr lang="en-US" altLang="zh-CN" b="0" i="0" dirty="0" err="1">
                <a:solidFill>
                  <a:srgbClr val="121212"/>
                </a:solidFill>
                <a:effectLst/>
                <a:latin typeface="-apple-system"/>
              </a:rPr>
              <a:t>ResNet</a:t>
            </a:r>
            <a:r>
              <a:rPr lang="zh-CN" altLang="en-US" b="0" i="0" dirty="0">
                <a:solidFill>
                  <a:srgbClr val="121212"/>
                </a:solidFill>
                <a:effectLst/>
                <a:latin typeface="-apple-system"/>
              </a:rPr>
              <a:t>）的提出是</a:t>
            </a:r>
            <a:r>
              <a:rPr lang="en-US" altLang="zh-CN" b="0" i="0" dirty="0">
                <a:solidFill>
                  <a:srgbClr val="121212"/>
                </a:solidFill>
                <a:effectLst/>
                <a:latin typeface="-apple-system"/>
              </a:rPr>
              <a:t>CNN</a:t>
            </a:r>
            <a:r>
              <a:rPr lang="zh-CN" altLang="en-US" b="0" i="0" dirty="0">
                <a:solidFill>
                  <a:srgbClr val="121212"/>
                </a:solidFill>
                <a:effectLst/>
                <a:latin typeface="-apple-system"/>
              </a:rPr>
              <a:t>图像史上的一件里程碑事件。</a:t>
            </a:r>
            <a:endParaRPr lang="en-US" altLang="zh-CN" b="0" i="0" dirty="0">
              <a:solidFill>
                <a:srgbClr val="121212"/>
              </a:solidFill>
              <a:effectLst/>
              <a:latin typeface="-apple-system"/>
            </a:endParaRPr>
          </a:p>
          <a:p>
            <a:r>
              <a:rPr lang="en-US" altLang="zh-CN" b="0" i="0" dirty="0" err="1">
                <a:solidFill>
                  <a:srgbClr val="121212"/>
                </a:solidFill>
                <a:effectLst/>
                <a:latin typeface="-apple-system"/>
              </a:rPr>
              <a:t>ResNet</a:t>
            </a:r>
            <a:r>
              <a:rPr lang="zh-CN" altLang="en-US" b="0" i="0" dirty="0">
                <a:solidFill>
                  <a:srgbClr val="121212"/>
                </a:solidFill>
                <a:effectLst/>
                <a:latin typeface="-apple-system"/>
              </a:rPr>
              <a:t>的作者</a:t>
            </a:r>
            <a:r>
              <a:rPr lang="zh-CN" altLang="en-US" b="0" i="0" u="none" strike="noStrike" dirty="0">
                <a:effectLst/>
                <a:latin typeface="-apple-system"/>
                <a:hlinkClick r:id="rId3"/>
              </a:rPr>
              <a:t>何凯明</a:t>
            </a:r>
            <a:r>
              <a:rPr lang="zh-CN" altLang="en-US" b="0" i="0" dirty="0">
                <a:solidFill>
                  <a:srgbClr val="121212"/>
                </a:solidFill>
                <a:effectLst/>
                <a:latin typeface="-apple-system"/>
              </a:rPr>
              <a:t>也因此摘得</a:t>
            </a:r>
            <a:r>
              <a:rPr lang="en-US" altLang="zh-CN" b="1" i="0" dirty="0">
                <a:solidFill>
                  <a:srgbClr val="121212"/>
                </a:solidFill>
                <a:effectLst/>
                <a:latin typeface="-apple-system"/>
              </a:rPr>
              <a:t>CVPR2016</a:t>
            </a:r>
            <a:r>
              <a:rPr lang="zh-CN" altLang="en-US" b="1" i="0" dirty="0">
                <a:solidFill>
                  <a:srgbClr val="121212"/>
                </a:solidFill>
                <a:effectLst/>
                <a:latin typeface="-apple-system"/>
              </a:rPr>
              <a:t>最佳论文奖</a:t>
            </a:r>
            <a:r>
              <a:rPr lang="zh-CN" altLang="en-US" b="0" i="0" dirty="0">
                <a:solidFill>
                  <a:srgbClr val="121212"/>
                </a:solidFill>
                <a:effectLst/>
                <a:latin typeface="-apple-system"/>
              </a:rPr>
              <a:t>，当然何博士的成就远不止于此，感兴趣的可以去搜一下他后来的辉煌战绩。</a:t>
            </a:r>
            <a:endParaRPr lang="en-US" altLang="zh-CN" b="0" i="0" dirty="0">
              <a:solidFill>
                <a:srgbClr val="121212"/>
              </a:solidFill>
              <a:effectLst/>
              <a:latin typeface="-apple-system"/>
            </a:endParaRPr>
          </a:p>
          <a:p>
            <a:r>
              <a:rPr lang="en-US" altLang="zh-CN" b="0" i="0" dirty="0" err="1">
                <a:solidFill>
                  <a:srgbClr val="121212"/>
                </a:solidFill>
                <a:effectLst/>
                <a:latin typeface="-apple-system"/>
              </a:rPr>
              <a:t>ResNet</a:t>
            </a:r>
            <a:r>
              <a:rPr lang="zh-CN" altLang="en-US" b="0" i="0" dirty="0">
                <a:solidFill>
                  <a:srgbClr val="121212"/>
                </a:solidFill>
                <a:effectLst/>
                <a:latin typeface="-apple-system"/>
              </a:rPr>
              <a:t>（</a:t>
            </a:r>
            <a:r>
              <a:rPr lang="en-US" altLang="zh-CN" b="0" i="0" dirty="0">
                <a:solidFill>
                  <a:srgbClr val="121212"/>
                </a:solidFill>
                <a:effectLst/>
                <a:latin typeface="-apple-system"/>
              </a:rPr>
              <a:t>Residual Neural Network</a:t>
            </a:r>
            <a:r>
              <a:rPr lang="zh-CN" altLang="en-US" b="0" i="0" dirty="0">
                <a:solidFill>
                  <a:srgbClr val="121212"/>
                </a:solidFill>
                <a:effectLst/>
                <a:latin typeface="-apple-system"/>
              </a:rPr>
              <a:t>）由微软研究院的</a:t>
            </a:r>
            <a:r>
              <a:rPr lang="en-US" altLang="zh-CN" b="0" i="0" dirty="0" err="1">
                <a:solidFill>
                  <a:srgbClr val="121212"/>
                </a:solidFill>
                <a:effectLst/>
                <a:latin typeface="-apple-system"/>
              </a:rPr>
              <a:t>Kaiming</a:t>
            </a:r>
            <a:r>
              <a:rPr lang="en-US" altLang="zh-CN" b="0" i="0" dirty="0">
                <a:solidFill>
                  <a:srgbClr val="121212"/>
                </a:solidFill>
                <a:effectLst/>
                <a:latin typeface="-apple-system"/>
              </a:rPr>
              <a:t> He</a:t>
            </a:r>
            <a:r>
              <a:rPr lang="zh-CN" altLang="en-US" b="0" i="0" dirty="0">
                <a:solidFill>
                  <a:srgbClr val="121212"/>
                </a:solidFill>
                <a:effectLst/>
                <a:latin typeface="-apple-system"/>
              </a:rPr>
              <a:t>等四名华人提出，通过使用</a:t>
            </a:r>
            <a:r>
              <a:rPr lang="en-US" altLang="zh-CN" b="0" i="0" dirty="0" err="1">
                <a:solidFill>
                  <a:srgbClr val="121212"/>
                </a:solidFill>
                <a:effectLst/>
                <a:latin typeface="-apple-system"/>
              </a:rPr>
              <a:t>ResNet</a:t>
            </a:r>
            <a:r>
              <a:rPr lang="en-US" altLang="zh-CN" b="0" i="0" dirty="0">
                <a:solidFill>
                  <a:srgbClr val="121212"/>
                </a:solidFill>
                <a:effectLst/>
                <a:latin typeface="-apple-system"/>
              </a:rPr>
              <a:t> Unit</a:t>
            </a:r>
            <a:r>
              <a:rPr lang="zh-CN" altLang="en-US" b="0" i="0" dirty="0">
                <a:solidFill>
                  <a:srgbClr val="121212"/>
                </a:solidFill>
                <a:effectLst/>
                <a:latin typeface="-apple-system"/>
              </a:rPr>
              <a:t>成功训练出了</a:t>
            </a:r>
            <a:r>
              <a:rPr lang="en-US" altLang="zh-CN" b="0" i="0" dirty="0">
                <a:solidFill>
                  <a:srgbClr val="121212"/>
                </a:solidFill>
                <a:effectLst/>
                <a:latin typeface="-apple-system"/>
              </a:rPr>
              <a:t>152</a:t>
            </a:r>
            <a:r>
              <a:rPr lang="zh-CN" altLang="en-US" b="0" i="0" dirty="0">
                <a:solidFill>
                  <a:srgbClr val="121212"/>
                </a:solidFill>
                <a:effectLst/>
                <a:latin typeface="-apple-system"/>
              </a:rPr>
              <a:t>层的神经网络，并在</a:t>
            </a:r>
            <a:r>
              <a:rPr lang="en-US" altLang="zh-CN" b="0" i="0" dirty="0">
                <a:solidFill>
                  <a:srgbClr val="121212"/>
                </a:solidFill>
                <a:effectLst/>
                <a:latin typeface="-apple-system"/>
              </a:rPr>
              <a:t>ILSVRC2015</a:t>
            </a:r>
            <a:r>
              <a:rPr lang="zh-CN" altLang="en-US" b="0" i="0" dirty="0">
                <a:solidFill>
                  <a:srgbClr val="121212"/>
                </a:solidFill>
                <a:effectLst/>
                <a:latin typeface="-apple-system"/>
              </a:rPr>
              <a:t>比赛中取得冠军，在</a:t>
            </a:r>
            <a:r>
              <a:rPr lang="en-US" altLang="zh-CN" b="0" i="0" dirty="0">
                <a:solidFill>
                  <a:srgbClr val="121212"/>
                </a:solidFill>
                <a:effectLst/>
                <a:latin typeface="-apple-system"/>
              </a:rPr>
              <a:t>top5</a:t>
            </a:r>
            <a:r>
              <a:rPr lang="zh-CN" altLang="en-US" b="0" i="0" dirty="0">
                <a:solidFill>
                  <a:srgbClr val="121212"/>
                </a:solidFill>
                <a:effectLst/>
                <a:latin typeface="-apple-system"/>
              </a:rPr>
              <a:t>上的错误率为</a:t>
            </a:r>
            <a:r>
              <a:rPr lang="en-US" altLang="zh-CN" b="0" i="0" dirty="0">
                <a:solidFill>
                  <a:srgbClr val="121212"/>
                </a:solidFill>
                <a:effectLst/>
                <a:latin typeface="-apple-system"/>
              </a:rPr>
              <a:t>3.57%</a:t>
            </a:r>
            <a:r>
              <a:rPr lang="zh-CN" altLang="en-US" b="0" i="0" dirty="0">
                <a:solidFill>
                  <a:srgbClr val="121212"/>
                </a:solidFill>
                <a:effectLst/>
                <a:latin typeface="-apple-system"/>
              </a:rPr>
              <a:t>，同时参数量比</a:t>
            </a:r>
            <a:r>
              <a:rPr lang="en-US" altLang="zh-CN" b="0" i="0" dirty="0" err="1">
                <a:solidFill>
                  <a:srgbClr val="121212"/>
                </a:solidFill>
                <a:effectLst/>
                <a:latin typeface="-apple-system"/>
              </a:rPr>
              <a:t>VGGNet</a:t>
            </a:r>
            <a:r>
              <a:rPr lang="zh-CN" altLang="en-US" b="0" i="0" dirty="0">
                <a:solidFill>
                  <a:srgbClr val="121212"/>
                </a:solidFill>
                <a:effectLst/>
                <a:latin typeface="-apple-system"/>
              </a:rPr>
              <a:t>低，效果非常突出。</a:t>
            </a:r>
            <a:endParaRPr lang="zh-CN" altLang="en-US"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r>
              <a:rPr lang="zh-CN" altLang="en-US" b="0" i="0" dirty="0">
                <a:solidFill>
                  <a:srgbClr val="121212"/>
                </a:solidFill>
                <a:effectLst/>
                <a:latin typeface="-apple-system"/>
              </a:rPr>
              <a:t>实验发现深度网络出现了退化问题（</a:t>
            </a:r>
            <a:r>
              <a:rPr lang="en-US" altLang="zh-CN" b="0" i="0" dirty="0">
                <a:solidFill>
                  <a:srgbClr val="121212"/>
                </a:solidFill>
                <a:effectLst/>
                <a:latin typeface="-apple-system"/>
              </a:rPr>
              <a:t>Degradation problem</a:t>
            </a:r>
            <a:r>
              <a:rPr lang="zh-CN" altLang="en-US" b="0" i="0" dirty="0">
                <a:solidFill>
                  <a:srgbClr val="121212"/>
                </a:solidFill>
                <a:effectLst/>
                <a:latin typeface="-apple-system"/>
              </a:rPr>
              <a:t>）：网络深度增加时，网络准确度出现饱和，甚至出现下降。这个现象可以在图</a:t>
            </a:r>
            <a:r>
              <a:rPr lang="en-US" altLang="zh-CN" b="0" i="0" dirty="0">
                <a:solidFill>
                  <a:srgbClr val="121212"/>
                </a:solidFill>
                <a:effectLst/>
                <a:latin typeface="-apple-system"/>
              </a:rPr>
              <a:t>3</a:t>
            </a:r>
            <a:r>
              <a:rPr lang="zh-CN" altLang="en-US" b="0" i="0" dirty="0">
                <a:solidFill>
                  <a:srgbClr val="121212"/>
                </a:solidFill>
                <a:effectLst/>
                <a:latin typeface="-apple-system"/>
              </a:rPr>
              <a:t>中直观看出来：</a:t>
            </a:r>
            <a:r>
              <a:rPr lang="en-US" altLang="zh-CN" b="0" i="0" dirty="0">
                <a:solidFill>
                  <a:srgbClr val="121212"/>
                </a:solidFill>
                <a:effectLst/>
                <a:latin typeface="-apple-system"/>
              </a:rPr>
              <a:t>56</a:t>
            </a:r>
            <a:r>
              <a:rPr lang="zh-CN" altLang="en-US" b="0" i="0" dirty="0">
                <a:solidFill>
                  <a:srgbClr val="121212"/>
                </a:solidFill>
                <a:effectLst/>
                <a:latin typeface="-apple-system"/>
              </a:rPr>
              <a:t>层的网络比</a:t>
            </a:r>
            <a:r>
              <a:rPr lang="en-US" altLang="zh-CN" b="0" i="0" dirty="0">
                <a:solidFill>
                  <a:srgbClr val="121212"/>
                </a:solidFill>
                <a:effectLst/>
                <a:latin typeface="-apple-system"/>
              </a:rPr>
              <a:t>20</a:t>
            </a:r>
            <a:r>
              <a:rPr lang="zh-CN" altLang="en-US" b="0" i="0" dirty="0">
                <a:solidFill>
                  <a:srgbClr val="121212"/>
                </a:solidFill>
                <a:effectLst/>
                <a:latin typeface="-apple-system"/>
              </a:rPr>
              <a:t>层网络效果还要差。</a:t>
            </a:r>
            <a:endParaRPr lang="en-US" altLang="zh-CN"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r>
              <a:rPr lang="en-US" altLang="zh-CN" b="0" i="0" dirty="0">
                <a:solidFill>
                  <a:srgbClr val="121212"/>
                </a:solidFill>
                <a:effectLst/>
                <a:latin typeface="-apple-system"/>
              </a:rPr>
              <a:t>https://www.cnblogs.com/yanshw/p/10576354.html</a:t>
            </a:r>
            <a:endParaRPr lang="en-US" altLang="zh-CN" b="0" i="0" dirty="0">
              <a:solidFill>
                <a:srgbClr val="121212"/>
              </a:solidFill>
              <a:effectLst/>
              <a:latin typeface="-apple-system"/>
            </a:endParaRPr>
          </a:p>
          <a:p>
            <a:r>
              <a:rPr lang="en-US" altLang="zh-CN" b="0" i="0" dirty="0">
                <a:solidFill>
                  <a:srgbClr val="121212"/>
                </a:solidFill>
                <a:effectLst/>
                <a:latin typeface="-apple-system"/>
              </a:rPr>
              <a:t>https://my.oschina.net/u/876354/blog/1622896</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r>
              <a:rPr lang="en-US" altLang="zh-CN" b="0" i="0" dirty="0" err="1">
                <a:solidFill>
                  <a:srgbClr val="121212"/>
                </a:solidFill>
                <a:effectLst/>
                <a:latin typeface="-apple-system"/>
              </a:rPr>
              <a:t>ResNet</a:t>
            </a:r>
            <a:r>
              <a:rPr lang="zh-CN" altLang="en-US" b="0" i="0" dirty="0">
                <a:solidFill>
                  <a:srgbClr val="121212"/>
                </a:solidFill>
                <a:effectLst/>
                <a:latin typeface="-apple-system"/>
              </a:rPr>
              <a:t>的一个重要设计原则是：当</a:t>
            </a:r>
            <a:r>
              <a:rPr lang="en-US" altLang="zh-CN" b="0" i="0" dirty="0">
                <a:solidFill>
                  <a:srgbClr val="121212"/>
                </a:solidFill>
                <a:effectLst/>
                <a:latin typeface="-apple-system"/>
              </a:rPr>
              <a:t>feature map</a:t>
            </a:r>
            <a:r>
              <a:rPr lang="zh-CN" altLang="en-US" b="0" i="0" dirty="0">
                <a:solidFill>
                  <a:srgbClr val="121212"/>
                </a:solidFill>
                <a:effectLst/>
                <a:latin typeface="-apple-system"/>
              </a:rPr>
              <a:t>大小降低一半时，</a:t>
            </a:r>
            <a:r>
              <a:rPr lang="en-US" altLang="zh-CN" b="0" i="0" dirty="0">
                <a:solidFill>
                  <a:srgbClr val="121212"/>
                </a:solidFill>
                <a:effectLst/>
                <a:latin typeface="-apple-system"/>
              </a:rPr>
              <a:t>feature map</a:t>
            </a:r>
            <a:r>
              <a:rPr lang="zh-CN" altLang="en-US" b="0" i="0" dirty="0">
                <a:solidFill>
                  <a:srgbClr val="121212"/>
                </a:solidFill>
                <a:effectLst/>
                <a:latin typeface="-apple-system"/>
              </a:rPr>
              <a:t>的数量增加一倍，这保持了网络层的复杂度。</a:t>
            </a:r>
            <a:endParaRPr lang="en-US" altLang="zh-CN" b="0" i="0" dirty="0">
              <a:solidFill>
                <a:srgbClr val="121212"/>
              </a:solidFill>
              <a:effectLst/>
              <a:latin typeface="-apple-system"/>
            </a:endParaRPr>
          </a:p>
          <a:p>
            <a:r>
              <a:rPr lang="en-US" altLang="zh-CN" b="0" i="0" dirty="0">
                <a:solidFill>
                  <a:srgbClr val="121212"/>
                </a:solidFill>
                <a:effectLst/>
                <a:latin typeface="-apple-system"/>
              </a:rPr>
              <a:t>————————————</a:t>
            </a:r>
            <a:endParaRPr lang="en-US" altLang="zh-CN" b="0" i="0" dirty="0">
              <a:solidFill>
                <a:srgbClr val="121212"/>
              </a:solidFill>
              <a:effectLst/>
              <a:latin typeface="-apple-system"/>
            </a:endParaRPr>
          </a:p>
          <a:p>
            <a:r>
              <a:rPr lang="en-US" altLang="zh-CN" b="0" i="0" dirty="0" err="1">
                <a:solidFill>
                  <a:srgbClr val="4D4D4D"/>
                </a:solidFill>
                <a:effectLst/>
                <a:latin typeface="-apple-system"/>
              </a:rPr>
              <a:t>resnet</a:t>
            </a:r>
            <a:r>
              <a:rPr lang="zh-CN" altLang="en-US" b="0" i="0" dirty="0">
                <a:solidFill>
                  <a:srgbClr val="4D4D4D"/>
                </a:solidFill>
                <a:effectLst/>
                <a:latin typeface="-apple-system"/>
              </a:rPr>
              <a:t>学习的是残差函数</a:t>
            </a:r>
            <a:r>
              <a:rPr lang="en-US" altLang="zh-CN" b="0" i="0" dirty="0">
                <a:solidFill>
                  <a:srgbClr val="4D4D4D"/>
                </a:solidFill>
                <a:effectLst/>
                <a:latin typeface="-apple-system"/>
              </a:rPr>
              <a:t>F(x) = H(x) - x, </a:t>
            </a:r>
            <a:r>
              <a:rPr lang="zh-CN" altLang="en-US" b="0" i="0" dirty="0">
                <a:solidFill>
                  <a:srgbClr val="4D4D4D"/>
                </a:solidFill>
                <a:effectLst/>
                <a:latin typeface="-apple-system"/>
              </a:rPr>
              <a:t>这里如果</a:t>
            </a:r>
            <a:r>
              <a:rPr lang="en-US" altLang="zh-CN" b="0" i="0" dirty="0">
                <a:solidFill>
                  <a:srgbClr val="4D4D4D"/>
                </a:solidFill>
                <a:effectLst/>
                <a:latin typeface="-apple-system"/>
              </a:rPr>
              <a:t>F(x) = 0, </a:t>
            </a:r>
            <a:r>
              <a:rPr lang="zh-CN" altLang="en-US" b="0" i="0" dirty="0">
                <a:solidFill>
                  <a:srgbClr val="4D4D4D"/>
                </a:solidFill>
                <a:effectLst/>
                <a:latin typeface="-apple-system"/>
              </a:rPr>
              <a:t>那么就是上面提到的恒等映射。事实上，</a:t>
            </a:r>
            <a:r>
              <a:rPr lang="en-US" altLang="zh-CN" b="0" i="0" dirty="0" err="1">
                <a:solidFill>
                  <a:srgbClr val="4D4D4D"/>
                </a:solidFill>
                <a:effectLst/>
                <a:latin typeface="-apple-system"/>
              </a:rPr>
              <a:t>resnet</a:t>
            </a:r>
            <a:r>
              <a:rPr lang="zh-CN" altLang="en-US" b="0" i="0" dirty="0">
                <a:solidFill>
                  <a:srgbClr val="4D4D4D"/>
                </a:solidFill>
                <a:effectLst/>
                <a:latin typeface="-apple-system"/>
              </a:rPr>
              <a:t>是“</a:t>
            </a:r>
            <a:r>
              <a:rPr lang="en-US" altLang="zh-CN" b="1" i="0" dirty="0">
                <a:solidFill>
                  <a:srgbClr val="4D4D4D"/>
                </a:solidFill>
                <a:effectLst/>
                <a:latin typeface="-apple-system"/>
              </a:rPr>
              <a:t>shortcut connections</a:t>
            </a:r>
            <a:r>
              <a:rPr lang="en-US" altLang="zh-CN" b="0" i="0" dirty="0">
                <a:solidFill>
                  <a:srgbClr val="4D4D4D"/>
                </a:solidFill>
                <a:effectLst/>
                <a:latin typeface="-apple-system"/>
              </a:rPr>
              <a:t>”</a:t>
            </a:r>
            <a:r>
              <a:rPr lang="zh-CN" altLang="en-US" b="0" i="0" dirty="0">
                <a:solidFill>
                  <a:srgbClr val="4D4D4D"/>
                </a:solidFill>
                <a:effectLst/>
                <a:latin typeface="-apple-system"/>
              </a:rPr>
              <a:t>的在</a:t>
            </a:r>
            <a:r>
              <a:rPr lang="en-US" altLang="zh-CN" b="0" i="0" dirty="0">
                <a:solidFill>
                  <a:srgbClr val="4D4D4D"/>
                </a:solidFill>
                <a:effectLst/>
                <a:latin typeface="-apple-system"/>
              </a:rPr>
              <a:t>connections</a:t>
            </a:r>
            <a:r>
              <a:rPr lang="zh-CN" altLang="en-US" b="0" i="0" dirty="0">
                <a:solidFill>
                  <a:srgbClr val="4D4D4D"/>
                </a:solidFill>
                <a:effectLst/>
                <a:latin typeface="-apple-system"/>
              </a:rPr>
              <a:t>是在恒等映射下的特殊情况，它没有引入额外的参数和计算复杂度。</a:t>
            </a:r>
            <a:endParaRPr lang="en-US" altLang="zh-CN" b="0" i="0" dirty="0">
              <a:solidFill>
                <a:srgbClr val="4D4D4D"/>
              </a:solidFill>
              <a:effectLst/>
              <a:latin typeface="-apple-system"/>
            </a:endParaRPr>
          </a:p>
          <a:p>
            <a:r>
              <a:rPr lang="en-US" altLang="zh-CN" b="0" i="0" dirty="0">
                <a:solidFill>
                  <a:srgbClr val="4D4D4D"/>
                </a:solidFill>
                <a:effectLst/>
                <a:latin typeface="-apple-system"/>
              </a:rPr>
              <a:t>————————————</a:t>
            </a:r>
            <a:endParaRPr lang="en-US" altLang="zh-CN" b="0" i="0" dirty="0">
              <a:solidFill>
                <a:srgbClr val="4D4D4D"/>
              </a:solidFill>
              <a:effectLst/>
              <a:latin typeface="-apple-system"/>
            </a:endParaRPr>
          </a:p>
          <a:p>
            <a:r>
              <a:rPr lang="zh-CN" altLang="en-US" b="0" i="0" dirty="0">
                <a:solidFill>
                  <a:srgbClr val="4D4D4D"/>
                </a:solidFill>
                <a:effectLst/>
                <a:latin typeface="-apple-system"/>
              </a:rPr>
              <a:t>图中是增加了两层，想要保证增加这两层之后，错误率至少不上升。</a:t>
            </a:r>
            <a:endParaRPr lang="en-US" altLang="zh-CN" b="0" i="0" dirty="0">
              <a:solidFill>
                <a:srgbClr val="4D4D4D"/>
              </a:solidFill>
              <a:effectLst/>
              <a:latin typeface="-apple-system"/>
            </a:endParaRPr>
          </a:p>
          <a:p>
            <a:r>
              <a:rPr lang="zh-CN" altLang="en-US" b="0" i="0" dirty="0">
                <a:solidFill>
                  <a:srgbClr val="4D4D4D"/>
                </a:solidFill>
                <a:effectLst/>
                <a:latin typeface="-apple-system"/>
              </a:rPr>
              <a:t>注意加了恒等映射</a:t>
            </a:r>
            <a:r>
              <a:rPr lang="en-US" altLang="zh-CN" b="0" i="0" dirty="0">
                <a:solidFill>
                  <a:srgbClr val="4D4D4D"/>
                </a:solidFill>
                <a:effectLst/>
                <a:latin typeface="-apple-system"/>
              </a:rPr>
              <a:t>x</a:t>
            </a:r>
            <a:r>
              <a:rPr lang="zh-CN" altLang="en-US" b="0" i="0" dirty="0">
                <a:solidFill>
                  <a:srgbClr val="4D4D4D"/>
                </a:solidFill>
                <a:effectLst/>
                <a:latin typeface="-apple-system"/>
              </a:rPr>
              <a:t>后，当</a:t>
            </a:r>
            <a:r>
              <a:rPr lang="en-US" altLang="zh-CN" b="0" i="0" dirty="0">
                <a:solidFill>
                  <a:srgbClr val="4D4D4D"/>
                </a:solidFill>
                <a:effectLst/>
                <a:latin typeface="-apple-system"/>
              </a:rPr>
              <a:t>x</a:t>
            </a:r>
            <a:r>
              <a:rPr lang="zh-CN" altLang="en-US" b="0" i="0" dirty="0">
                <a:solidFill>
                  <a:srgbClr val="4D4D4D"/>
                </a:solidFill>
                <a:effectLst/>
                <a:latin typeface="-apple-system"/>
              </a:rPr>
              <a:t>和</a:t>
            </a:r>
            <a:r>
              <a:rPr lang="en-US" altLang="zh-CN" b="0" i="0" dirty="0">
                <a:solidFill>
                  <a:srgbClr val="4D4D4D"/>
                </a:solidFill>
                <a:effectLst/>
                <a:latin typeface="-apple-system"/>
              </a:rPr>
              <a:t>F(x)</a:t>
            </a:r>
            <a:r>
              <a:rPr lang="zh-CN" altLang="en-US" b="0" i="0" dirty="0">
                <a:solidFill>
                  <a:srgbClr val="4D4D4D"/>
                </a:solidFill>
                <a:effectLst/>
                <a:latin typeface="-apple-system"/>
              </a:rPr>
              <a:t>加和之后再进行</a:t>
            </a:r>
            <a:r>
              <a:rPr lang="en-US" altLang="zh-CN" b="0" i="0" dirty="0" err="1">
                <a:solidFill>
                  <a:srgbClr val="4D4D4D"/>
                </a:solidFill>
                <a:effectLst/>
                <a:latin typeface="-apple-system"/>
              </a:rPr>
              <a:t>relu</a:t>
            </a:r>
            <a:r>
              <a:rPr lang="zh-CN" altLang="en-US" b="0" i="0" dirty="0">
                <a:solidFill>
                  <a:srgbClr val="4D4D4D"/>
                </a:solidFill>
                <a:effectLst/>
                <a:latin typeface="-apple-system"/>
              </a:rPr>
              <a:t>的。</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b="0" i="0" dirty="0">
                <a:solidFill>
                  <a:srgbClr val="4D4D4D"/>
                </a:solidFill>
                <a:effectLst/>
                <a:latin typeface="-apple-system"/>
              </a:rPr>
              <a:t>这样，最差情况，就是把中间学习到的这些</a:t>
            </a:r>
            <a:r>
              <a:rPr lang="en-US" altLang="zh-CN" b="0" i="0" dirty="0">
                <a:solidFill>
                  <a:srgbClr val="4D4D4D"/>
                </a:solidFill>
                <a:effectLst/>
                <a:latin typeface="-apple-system"/>
              </a:rPr>
              <a:t>w</a:t>
            </a:r>
            <a:r>
              <a:rPr lang="zh-CN" altLang="en-US" b="0" i="0" dirty="0">
                <a:solidFill>
                  <a:srgbClr val="4D4D4D"/>
                </a:solidFill>
                <a:effectLst/>
                <a:latin typeface="-apple-system"/>
              </a:rPr>
              <a:t>都设为</a:t>
            </a:r>
            <a:r>
              <a:rPr lang="en-US" altLang="zh-CN" b="0" i="0" dirty="0">
                <a:solidFill>
                  <a:srgbClr val="4D4D4D"/>
                </a:solidFill>
                <a:effectLst/>
                <a:latin typeface="-apple-system"/>
              </a:rPr>
              <a:t>0</a:t>
            </a:r>
            <a:r>
              <a:rPr lang="zh-CN" altLang="en-US" b="0" i="0" dirty="0">
                <a:solidFill>
                  <a:srgbClr val="4D4D4D"/>
                </a:solidFill>
                <a:effectLst/>
                <a:latin typeface="-apple-system"/>
              </a:rPr>
              <a:t>，那么结果和没有加层是一样的。</a:t>
            </a:r>
            <a:endParaRPr lang="en-US" altLang="zh-CN" b="0" i="0" dirty="0">
              <a:solidFill>
                <a:srgbClr val="4D4D4D"/>
              </a:solidFill>
              <a:effectLst/>
              <a:latin typeface="-apple-system"/>
            </a:endParaRPr>
          </a:p>
          <a:p>
            <a:r>
              <a:rPr lang="zh-CN" altLang="en-US" b="0" i="0" dirty="0">
                <a:solidFill>
                  <a:srgbClr val="4D4D4D"/>
                </a:solidFill>
                <a:effectLst/>
                <a:latin typeface="-apple-system"/>
              </a:rPr>
              <a:t>而如果学习了一下，说不定能得出一些效果更好的</a:t>
            </a:r>
            <a:r>
              <a:rPr lang="en-US" altLang="zh-CN" b="0" i="0" dirty="0">
                <a:solidFill>
                  <a:srgbClr val="4D4D4D"/>
                </a:solidFill>
                <a:effectLst/>
                <a:latin typeface="-apple-system"/>
              </a:rPr>
              <a:t>w</a:t>
            </a:r>
            <a:r>
              <a:rPr lang="zh-CN" altLang="en-US" b="0" i="0" dirty="0">
                <a:solidFill>
                  <a:srgbClr val="4D4D4D"/>
                </a:solidFill>
                <a:effectLst/>
                <a:latin typeface="-apple-system"/>
              </a:rPr>
              <a:t>，那就赚了。</a:t>
            </a:r>
            <a:endParaRPr lang="en-US" altLang="zh-CN" b="0" i="0" dirty="0">
              <a:solidFill>
                <a:srgbClr val="4D4D4D"/>
              </a:solidFill>
              <a:effectLst/>
              <a:latin typeface="-apple-system"/>
            </a:endParaRPr>
          </a:p>
          <a:p>
            <a:r>
              <a:rPr lang="zh-CN" altLang="en-US" b="0" i="0" dirty="0">
                <a:solidFill>
                  <a:srgbClr val="4D4D4D"/>
                </a:solidFill>
                <a:effectLst/>
                <a:latin typeface="-apple-system"/>
              </a:rPr>
              <a:t>我理解就是在它的解空间中有</a:t>
            </a:r>
            <a:r>
              <a:rPr lang="en-US" altLang="zh-CN" b="0" i="0" dirty="0">
                <a:solidFill>
                  <a:srgbClr val="4D4D4D"/>
                </a:solidFill>
                <a:effectLst/>
                <a:latin typeface="-apple-system"/>
              </a:rPr>
              <a:t>F(x)=0</a:t>
            </a:r>
            <a:r>
              <a:rPr lang="zh-CN" altLang="en-US" b="0" i="0" dirty="0">
                <a:solidFill>
                  <a:srgbClr val="4D4D4D"/>
                </a:solidFill>
                <a:effectLst/>
                <a:latin typeface="-apple-system"/>
              </a:rPr>
              <a:t>这个解作为保底了。</a:t>
            </a:r>
            <a:r>
              <a:rPr lang="en-US" altLang="zh-CN" b="0" i="0" dirty="0">
                <a:solidFill>
                  <a:srgbClr val="4D4D4D"/>
                </a:solidFill>
                <a:effectLst/>
                <a:latin typeface="-apple-system"/>
              </a:rPr>
              <a:t>----</a:t>
            </a:r>
            <a:r>
              <a:rPr lang="zh-CN" altLang="en-US" b="0" i="0" dirty="0">
                <a:solidFill>
                  <a:srgbClr val="4D4D4D"/>
                </a:solidFill>
                <a:effectLst/>
                <a:latin typeface="-apple-system"/>
              </a:rPr>
              <a:t>虽然为什么可学习到</a:t>
            </a:r>
            <a:r>
              <a:rPr lang="en-US" altLang="zh-CN" b="0" i="0" dirty="0">
                <a:solidFill>
                  <a:srgbClr val="4D4D4D"/>
                </a:solidFill>
                <a:effectLst/>
                <a:latin typeface="-apple-system"/>
              </a:rPr>
              <a:t>F(x)=0</a:t>
            </a:r>
            <a:r>
              <a:rPr lang="zh-CN" altLang="en-US" b="0" i="0" dirty="0">
                <a:solidFill>
                  <a:srgbClr val="4D4D4D"/>
                </a:solidFill>
                <a:effectLst/>
                <a:latin typeface="-apple-system"/>
              </a:rPr>
              <a:t>我细节也不清楚。</a:t>
            </a:r>
            <a:endParaRPr lang="en-US" altLang="zh-CN" b="0" i="0" dirty="0">
              <a:solidFill>
                <a:srgbClr val="4D4D4D"/>
              </a:solidFill>
              <a:effectLst/>
              <a:latin typeface="-apple-system"/>
            </a:endParaRPr>
          </a:p>
          <a:p>
            <a:r>
              <a:rPr lang="en-US" altLang="zh-CN" b="0" i="0" dirty="0">
                <a:solidFill>
                  <a:srgbClr val="4D4D4D"/>
                </a:solidFill>
                <a:effectLst/>
                <a:latin typeface="-apple-system"/>
              </a:rPr>
              <a:t>——————————————————</a:t>
            </a:r>
            <a:endParaRPr lang="en-US" altLang="zh-CN" b="0" i="0" dirty="0">
              <a:solidFill>
                <a:srgbClr val="4D4D4D"/>
              </a:solidFill>
              <a:effectLst/>
              <a:latin typeface="-apple-system"/>
            </a:endParaRPr>
          </a:p>
          <a:p>
            <a:r>
              <a:rPr lang="zh-CN" altLang="en-US" b="0" i="0" dirty="0">
                <a:solidFill>
                  <a:srgbClr val="4D4D4D"/>
                </a:solidFill>
                <a:effectLst/>
                <a:latin typeface="-apple-system"/>
              </a:rPr>
              <a:t>飞桨的解释：</a:t>
            </a:r>
            <a:endParaRPr lang="en-US" altLang="zh-CN" b="0" i="0" dirty="0">
              <a:solidFill>
                <a:srgbClr val="4D4D4D"/>
              </a:solidFill>
              <a:effectLst/>
              <a:latin typeface="-apple-system"/>
            </a:endParaRPr>
          </a:p>
          <a:p>
            <a:pPr algn="l">
              <a:buFont typeface="Arial" panose="020B0604020202020204" pitchFamily="34" charset="0"/>
              <a:buChar char="•"/>
            </a:pPr>
            <a:r>
              <a:rPr lang="zh-CN" altLang="en-US" b="0" i="0" dirty="0">
                <a:solidFill>
                  <a:srgbClr val="000000"/>
                </a:solidFill>
                <a:effectLst/>
                <a:latin typeface="Monospaced Number"/>
              </a:rPr>
              <a:t>图</a:t>
            </a:r>
            <a:r>
              <a:rPr lang="en-US" altLang="zh-CN" b="0" i="0" dirty="0">
                <a:solidFill>
                  <a:srgbClr val="000000"/>
                </a:solidFill>
                <a:effectLst/>
                <a:latin typeface="Monospaced Number"/>
              </a:rPr>
              <a:t>6(a)</a:t>
            </a:r>
            <a:r>
              <a:rPr lang="zh-CN" altLang="en-US" b="0" i="0" dirty="0">
                <a:solidFill>
                  <a:srgbClr val="000000"/>
                </a:solidFill>
                <a:effectLst/>
                <a:latin typeface="Monospaced Number"/>
              </a:rPr>
              <a:t>：表示增加网络的时候，将</a:t>
            </a:r>
            <a:r>
              <a:rPr lang="en-US" altLang="zh-CN" b="0" i="0" dirty="0">
                <a:solidFill>
                  <a:srgbClr val="000000"/>
                </a:solidFill>
                <a:effectLst/>
                <a:latin typeface="KaTeX_Main"/>
              </a:rPr>
              <a:t>x</a:t>
            </a:r>
            <a:r>
              <a:rPr lang="zh-CN" altLang="en-US" b="0" i="0" dirty="0">
                <a:solidFill>
                  <a:srgbClr val="000000"/>
                </a:solidFill>
                <a:effectLst/>
                <a:latin typeface="Monospaced Number"/>
              </a:rPr>
              <a:t>映射成</a:t>
            </a:r>
            <a:r>
              <a:rPr lang="en-US" altLang="zh-CN" b="0" i="0" dirty="0">
                <a:solidFill>
                  <a:srgbClr val="000000"/>
                </a:solidFill>
                <a:effectLst/>
                <a:latin typeface="KaTeX_Main"/>
              </a:rPr>
              <a:t>y=F(x) </a:t>
            </a:r>
            <a:r>
              <a:rPr lang="zh-CN" altLang="en-US" b="0" i="0" dirty="0">
                <a:solidFill>
                  <a:srgbClr val="000000"/>
                </a:solidFill>
                <a:effectLst/>
                <a:latin typeface="Monospaced Number"/>
              </a:rPr>
              <a:t>输出。</a:t>
            </a:r>
            <a:endParaRPr lang="zh-CN" altLang="en-US" b="0" i="0" dirty="0">
              <a:solidFill>
                <a:srgbClr val="000000"/>
              </a:solidFill>
              <a:effectLst/>
              <a:latin typeface="Monospaced Number"/>
            </a:endParaRPr>
          </a:p>
          <a:p>
            <a:pPr algn="l">
              <a:buFont typeface="Arial" panose="020B0604020202020204" pitchFamily="34" charset="0"/>
              <a:buChar char="•"/>
            </a:pPr>
            <a:r>
              <a:rPr lang="zh-CN" altLang="en-US" b="0" i="0" dirty="0">
                <a:solidFill>
                  <a:srgbClr val="000000"/>
                </a:solidFill>
                <a:effectLst/>
                <a:latin typeface="Monospaced Number"/>
              </a:rPr>
              <a:t>图</a:t>
            </a:r>
            <a:r>
              <a:rPr lang="en-US" altLang="zh-CN" b="0" i="0" dirty="0">
                <a:solidFill>
                  <a:srgbClr val="000000"/>
                </a:solidFill>
                <a:effectLst/>
                <a:latin typeface="Monospaced Number"/>
              </a:rPr>
              <a:t>6(b)</a:t>
            </a:r>
            <a:r>
              <a:rPr lang="zh-CN" altLang="en-US" b="0" i="0" dirty="0">
                <a:solidFill>
                  <a:srgbClr val="000000"/>
                </a:solidFill>
                <a:effectLst/>
                <a:latin typeface="Monospaced Number"/>
              </a:rPr>
              <a:t>：对图</a:t>
            </a:r>
            <a:r>
              <a:rPr lang="en-US" altLang="zh-CN" b="0" i="0" dirty="0">
                <a:solidFill>
                  <a:srgbClr val="000000"/>
                </a:solidFill>
                <a:effectLst/>
                <a:latin typeface="Monospaced Number"/>
              </a:rPr>
              <a:t>6(a)</a:t>
            </a:r>
            <a:r>
              <a:rPr lang="zh-CN" altLang="en-US" b="0" i="0" dirty="0">
                <a:solidFill>
                  <a:srgbClr val="000000"/>
                </a:solidFill>
                <a:effectLst/>
                <a:latin typeface="Monospaced Number"/>
              </a:rPr>
              <a:t>作了改进，输出</a:t>
            </a:r>
            <a:r>
              <a:rPr lang="en-US" altLang="zh-CN" b="0" i="0" dirty="0">
                <a:solidFill>
                  <a:srgbClr val="000000"/>
                </a:solidFill>
                <a:effectLst/>
                <a:latin typeface="KaTeX_Main"/>
              </a:rPr>
              <a:t>y=F(x)+x</a:t>
            </a:r>
            <a:r>
              <a:rPr lang="zh-CN" altLang="en-US" b="0" i="0" dirty="0">
                <a:solidFill>
                  <a:srgbClr val="000000"/>
                </a:solidFill>
                <a:effectLst/>
                <a:latin typeface="Monospaced Number"/>
              </a:rPr>
              <a:t>。这时不是直接学习输出特征</a:t>
            </a:r>
            <a:r>
              <a:rPr lang="en-US" altLang="zh-CN" b="0" i="0" dirty="0">
                <a:solidFill>
                  <a:srgbClr val="000000"/>
                </a:solidFill>
                <a:effectLst/>
                <a:latin typeface="KaTeX_Main"/>
              </a:rPr>
              <a:t>y</a:t>
            </a:r>
            <a:r>
              <a:rPr lang="zh-CN" altLang="en-US" b="0" i="0" dirty="0">
                <a:solidFill>
                  <a:srgbClr val="000000"/>
                </a:solidFill>
                <a:effectLst/>
                <a:latin typeface="Monospaced Number"/>
              </a:rPr>
              <a:t>的表示，而是学习</a:t>
            </a:r>
            <a:r>
              <a:rPr lang="en-US" altLang="zh-CN" b="0" i="0" dirty="0">
                <a:solidFill>
                  <a:srgbClr val="000000"/>
                </a:solidFill>
                <a:effectLst/>
                <a:latin typeface="KaTeX_Main"/>
              </a:rPr>
              <a:t>y−x</a:t>
            </a:r>
            <a:r>
              <a:rPr lang="zh-CN" altLang="en-US" b="0" i="0" dirty="0">
                <a:solidFill>
                  <a:srgbClr val="000000"/>
                </a:solidFill>
                <a:effectLst/>
                <a:latin typeface="Monospaced Number"/>
              </a:rPr>
              <a:t>。</a:t>
            </a:r>
            <a:endParaRPr lang="zh-CN" altLang="en-US" b="0" i="0" dirty="0">
              <a:solidFill>
                <a:srgbClr val="000000"/>
              </a:solidFill>
              <a:effectLst/>
              <a:latin typeface="Monospaced Number"/>
            </a:endParaRPr>
          </a:p>
          <a:p>
            <a:pPr marL="742950" lvl="1" indent="-285750" algn="l">
              <a:buFont typeface="Arial" panose="020B0604020202020204" pitchFamily="34" charset="0"/>
              <a:buChar char="•"/>
            </a:pPr>
            <a:r>
              <a:rPr lang="zh-CN" altLang="en-US" b="0" i="0" dirty="0">
                <a:solidFill>
                  <a:srgbClr val="000000"/>
                </a:solidFill>
                <a:effectLst/>
                <a:latin typeface="Monospaced Number"/>
              </a:rPr>
              <a:t>如果想学习出原模型的表示，只需将</a:t>
            </a:r>
            <a:r>
              <a:rPr lang="en-US" altLang="zh-CN" b="0" i="0" dirty="0">
                <a:solidFill>
                  <a:srgbClr val="000000"/>
                </a:solidFill>
                <a:effectLst/>
                <a:latin typeface="KaTeX_Main"/>
              </a:rPr>
              <a:t>F(x) </a:t>
            </a:r>
            <a:r>
              <a:rPr lang="zh-CN" altLang="en-US" b="0" i="0" dirty="0">
                <a:solidFill>
                  <a:srgbClr val="000000"/>
                </a:solidFill>
                <a:effectLst/>
                <a:latin typeface="Monospaced Number"/>
              </a:rPr>
              <a:t>的参数全部设置为</a:t>
            </a:r>
            <a:r>
              <a:rPr lang="en-US" altLang="zh-CN" b="0" i="0" dirty="0">
                <a:solidFill>
                  <a:srgbClr val="000000"/>
                </a:solidFill>
                <a:effectLst/>
                <a:latin typeface="Monospaced Number"/>
              </a:rPr>
              <a:t>0</a:t>
            </a:r>
            <a:r>
              <a:rPr lang="zh-CN" altLang="en-US" b="0" i="0" dirty="0">
                <a:solidFill>
                  <a:srgbClr val="000000"/>
                </a:solidFill>
                <a:effectLst/>
                <a:latin typeface="Monospaced Number"/>
              </a:rPr>
              <a:t>，则</a:t>
            </a:r>
            <a:r>
              <a:rPr lang="en-US" altLang="zh-CN" b="0" i="0" dirty="0">
                <a:solidFill>
                  <a:srgbClr val="000000"/>
                </a:solidFill>
                <a:effectLst/>
                <a:latin typeface="KaTeX_Main"/>
              </a:rPr>
              <a:t>y=x</a:t>
            </a:r>
            <a:r>
              <a:rPr lang="zh-CN" altLang="en-US" b="0" i="0" dirty="0">
                <a:solidFill>
                  <a:srgbClr val="000000"/>
                </a:solidFill>
                <a:effectLst/>
                <a:latin typeface="Monospaced Number"/>
              </a:rPr>
              <a:t>是恒等映射。</a:t>
            </a:r>
            <a:endParaRPr lang="zh-CN" altLang="en-US" b="0" i="0" dirty="0">
              <a:solidFill>
                <a:srgbClr val="000000"/>
              </a:solidFill>
              <a:effectLst/>
              <a:latin typeface="Monospaced Number"/>
            </a:endParaRPr>
          </a:p>
          <a:p>
            <a:pPr marL="742950" lvl="1" indent="-285750" algn="l">
              <a:buFont typeface="Arial" panose="020B0604020202020204" pitchFamily="34" charset="0"/>
              <a:buChar char="•"/>
            </a:pPr>
            <a:r>
              <a:rPr lang="en-US" altLang="zh-CN" b="0" i="0" dirty="0">
                <a:solidFill>
                  <a:srgbClr val="000000"/>
                </a:solidFill>
                <a:effectLst/>
                <a:latin typeface="KaTeX_Main"/>
              </a:rPr>
              <a:t>F(x)=y−x</a:t>
            </a:r>
            <a:r>
              <a:rPr lang="zh-CN" altLang="en-US" b="0" i="0" dirty="0">
                <a:solidFill>
                  <a:srgbClr val="000000"/>
                </a:solidFill>
                <a:effectLst/>
                <a:latin typeface="Monospaced Number"/>
              </a:rPr>
              <a:t>也叫做残差项，如果</a:t>
            </a:r>
            <a:r>
              <a:rPr lang="en-US" altLang="zh-CN" b="0" i="0" dirty="0" err="1">
                <a:solidFill>
                  <a:srgbClr val="000000"/>
                </a:solidFill>
                <a:effectLst/>
                <a:latin typeface="KaTeX_Main"/>
              </a:rPr>
              <a:t>x→y</a:t>
            </a:r>
            <a:r>
              <a:rPr lang="zh-CN" altLang="en-US" b="0" i="0" dirty="0">
                <a:solidFill>
                  <a:srgbClr val="000000"/>
                </a:solidFill>
                <a:effectLst/>
                <a:latin typeface="Monospaced Number"/>
              </a:rPr>
              <a:t>的映射接近恒等映射，图</a:t>
            </a:r>
            <a:r>
              <a:rPr lang="en-US" altLang="zh-CN" b="0" i="0" dirty="0">
                <a:solidFill>
                  <a:srgbClr val="000000"/>
                </a:solidFill>
                <a:effectLst/>
                <a:latin typeface="Monospaced Number"/>
              </a:rPr>
              <a:t>6(b)</a:t>
            </a:r>
            <a:r>
              <a:rPr lang="zh-CN" altLang="en-US" b="0" i="0" dirty="0">
                <a:solidFill>
                  <a:srgbClr val="000000"/>
                </a:solidFill>
                <a:effectLst/>
                <a:latin typeface="Monospaced Number"/>
              </a:rPr>
              <a:t>中通过学习残差项也比图</a:t>
            </a:r>
            <a:r>
              <a:rPr lang="en-US" altLang="zh-CN" b="0" i="0" dirty="0">
                <a:solidFill>
                  <a:srgbClr val="000000"/>
                </a:solidFill>
                <a:effectLst/>
                <a:latin typeface="Monospaced Number"/>
              </a:rPr>
              <a:t>6(a)</a:t>
            </a:r>
            <a:r>
              <a:rPr lang="zh-CN" altLang="en-US" b="0" i="0" dirty="0">
                <a:solidFill>
                  <a:srgbClr val="000000"/>
                </a:solidFill>
                <a:effectLst/>
                <a:latin typeface="Monospaced Number"/>
              </a:rPr>
              <a:t>学习完整映射形式更加容易。</a:t>
            </a:r>
            <a:endParaRPr lang="zh-CN" altLang="en-US" b="0" i="0" dirty="0">
              <a:solidFill>
                <a:srgbClr val="000000"/>
              </a:solidFill>
              <a:effectLst/>
              <a:latin typeface="Monospaced Number"/>
            </a:endParaRPr>
          </a:p>
          <a:p>
            <a:r>
              <a:rPr lang="zh-CN" altLang="en-US" b="0" i="0" dirty="0">
                <a:solidFill>
                  <a:srgbClr val="4D4D4D"/>
                </a:solidFill>
                <a:effectLst/>
                <a:latin typeface="-apple-system"/>
              </a:rPr>
              <a:t>也就是说差别在于，左图学习的是</a:t>
            </a:r>
            <a:r>
              <a:rPr lang="en-US" altLang="zh-CN" b="0" i="0" dirty="0">
                <a:solidFill>
                  <a:srgbClr val="4D4D4D"/>
                </a:solidFill>
                <a:effectLst/>
                <a:latin typeface="-apple-system"/>
              </a:rPr>
              <a:t>y</a:t>
            </a:r>
            <a:r>
              <a:rPr lang="zh-CN" altLang="en-US" b="0" i="0" dirty="0">
                <a:solidFill>
                  <a:srgbClr val="4D4D4D"/>
                </a:solidFill>
                <a:effectLst/>
                <a:latin typeface="-apple-system"/>
              </a:rPr>
              <a:t>；而右图学习的是</a:t>
            </a:r>
            <a:r>
              <a:rPr lang="en-US" altLang="zh-CN" b="0" i="0" dirty="0">
                <a:solidFill>
                  <a:srgbClr val="4D4D4D"/>
                </a:solidFill>
                <a:effectLst/>
                <a:latin typeface="-apple-system"/>
              </a:rPr>
              <a:t>x</a:t>
            </a:r>
            <a:r>
              <a:rPr lang="zh-CN" altLang="en-US" b="0" i="0" dirty="0">
                <a:solidFill>
                  <a:srgbClr val="4D4D4D"/>
                </a:solidFill>
                <a:effectLst/>
                <a:latin typeface="-apple-system"/>
              </a:rPr>
              <a:t>与</a:t>
            </a:r>
            <a:r>
              <a:rPr lang="en-US" altLang="zh-CN" b="0" i="0" dirty="0">
                <a:solidFill>
                  <a:srgbClr val="4D4D4D"/>
                </a:solidFill>
                <a:effectLst/>
                <a:latin typeface="-apple-system"/>
              </a:rPr>
              <a:t>y</a:t>
            </a:r>
            <a:r>
              <a:rPr lang="zh-CN" altLang="en-US" b="0" i="0" dirty="0">
                <a:solidFill>
                  <a:srgbClr val="4D4D4D"/>
                </a:solidFill>
                <a:effectLst/>
                <a:latin typeface="-apple-system"/>
              </a:rPr>
              <a:t>的差别。</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b="0" i="0" dirty="0">
                <a:solidFill>
                  <a:srgbClr val="000000"/>
                </a:solidFill>
                <a:effectLst/>
                <a:latin typeface="Monospaced Number"/>
              </a:rPr>
              <a:t>通俗的比喻，在火热的电视节目</a:t>
            </a:r>
            <a:r>
              <a:rPr lang="en-US" altLang="zh-CN" b="0" i="0" dirty="0">
                <a:solidFill>
                  <a:srgbClr val="000000"/>
                </a:solidFill>
                <a:effectLst/>
                <a:latin typeface="Monospaced Number"/>
              </a:rPr>
              <a:t>《</a:t>
            </a:r>
            <a:r>
              <a:rPr lang="zh-CN" altLang="en-US" b="0" i="0" dirty="0">
                <a:solidFill>
                  <a:srgbClr val="000000"/>
                </a:solidFill>
                <a:effectLst/>
                <a:latin typeface="Monospaced Number"/>
              </a:rPr>
              <a:t>王牌对王牌</a:t>
            </a:r>
            <a:r>
              <a:rPr lang="en-US" altLang="zh-CN" b="0" i="0" dirty="0">
                <a:solidFill>
                  <a:srgbClr val="000000"/>
                </a:solidFill>
                <a:effectLst/>
                <a:latin typeface="Monospaced Number"/>
              </a:rPr>
              <a:t>》</a:t>
            </a:r>
            <a:r>
              <a:rPr lang="zh-CN" altLang="en-US" b="0" i="0" dirty="0">
                <a:solidFill>
                  <a:srgbClr val="000000"/>
                </a:solidFill>
                <a:effectLst/>
                <a:latin typeface="Monospaced Number"/>
              </a:rPr>
              <a:t>上有一个“传声筒”的游戏，排在队首的嘉宾把看到的影视片段表演给后面一个嘉宾看，经过四五个嘉宾后，最后一个嘉宾如果能表演出更多原剧的内容，就能取得高分。我们常常会发现刚开始的嘉宾往往表演出最多的信息（类似于</a:t>
            </a:r>
            <a:r>
              <a:rPr lang="en-US" altLang="zh-CN" b="0" i="0" dirty="0">
                <a:solidFill>
                  <a:srgbClr val="000000"/>
                </a:solidFill>
                <a:effectLst/>
                <a:latin typeface="Monospaced Number"/>
              </a:rPr>
              <a:t>Loss</a:t>
            </a:r>
            <a:r>
              <a:rPr lang="zh-CN" altLang="en-US" b="0" i="0" dirty="0">
                <a:solidFill>
                  <a:srgbClr val="000000"/>
                </a:solidFill>
                <a:effectLst/>
                <a:latin typeface="Monospaced Number"/>
              </a:rPr>
              <a:t>），而随着表演的传递，有效的表演信息越来越少（类似于梯度弥散）。如果每个嘉宾都能看到原始的影视片段，那么相信传声筒的效果会好很多。类似的，由于</a:t>
            </a:r>
            <a:r>
              <a:rPr lang="en-US" altLang="zh-CN" b="0" i="0" dirty="0" err="1">
                <a:solidFill>
                  <a:srgbClr val="000000"/>
                </a:solidFill>
                <a:effectLst/>
                <a:latin typeface="Monospaced Number"/>
              </a:rPr>
              <a:t>ResNet</a:t>
            </a:r>
            <a:r>
              <a:rPr lang="zh-CN" altLang="en-US" b="0" i="0" dirty="0">
                <a:solidFill>
                  <a:srgbClr val="000000"/>
                </a:solidFill>
                <a:effectLst/>
                <a:latin typeface="Monospaced Number"/>
              </a:rPr>
              <a:t>每层都存在直连的旁路，相当于每一层都和最终的损失有“直接对话”的机会，自然可以更好的解决梯度弥散的问题。残差块的具体设计方案如 </a:t>
            </a:r>
            <a:r>
              <a:rPr lang="zh-CN" altLang="en-US" b="1" i="0" dirty="0">
                <a:solidFill>
                  <a:srgbClr val="000000"/>
                </a:solidFill>
                <a:effectLst/>
                <a:latin typeface="Monospaced Number"/>
              </a:rPr>
              <a:t>图</a:t>
            </a:r>
            <a:r>
              <a:rPr lang="en-US" altLang="zh-CN" b="0" i="0" dirty="0">
                <a:solidFill>
                  <a:srgbClr val="000000"/>
                </a:solidFill>
                <a:effectLst/>
                <a:latin typeface="Monospaced Number"/>
              </a:rPr>
              <a:t>7 </a:t>
            </a:r>
            <a:r>
              <a:rPr lang="zh-CN" altLang="en-US" b="0" i="0" dirty="0">
                <a:solidFill>
                  <a:srgbClr val="000000"/>
                </a:solidFill>
                <a:effectLst/>
                <a:latin typeface="Monospaced Number"/>
              </a:rPr>
              <a:t>所示，这种设计方案也常称作瓶颈结构（</a:t>
            </a:r>
            <a:r>
              <a:rPr lang="en-US" altLang="zh-CN" b="0" i="0" dirty="0" err="1">
                <a:solidFill>
                  <a:srgbClr val="000000"/>
                </a:solidFill>
                <a:effectLst/>
                <a:latin typeface="Monospaced Number"/>
              </a:rPr>
              <a:t>BottleNeck</a:t>
            </a:r>
            <a:r>
              <a:rPr lang="zh-CN" altLang="en-US" b="0" i="0" dirty="0">
                <a:solidFill>
                  <a:srgbClr val="000000"/>
                </a:solidFill>
                <a:effectLst/>
                <a:latin typeface="Monospaced Number"/>
              </a:rPr>
              <a:t>）。</a:t>
            </a:r>
            <a:endParaRPr lang="en-US" altLang="zh-CN" b="0" i="0" dirty="0">
              <a:solidFill>
                <a:srgbClr val="4D4D4D"/>
              </a:solidFill>
              <a:effectLst/>
              <a:latin typeface="-apple-system"/>
            </a:endParaRPr>
          </a:p>
          <a:p>
            <a:r>
              <a:rPr lang="en-US" altLang="zh-CN" b="0" i="0" dirty="0">
                <a:solidFill>
                  <a:srgbClr val="4D4D4D"/>
                </a:solidFill>
                <a:effectLst/>
                <a:latin typeface="-apple-system"/>
              </a:rPr>
              <a:t>————————————</a:t>
            </a:r>
            <a:endParaRPr lang="en-US" altLang="zh-CN" b="0" i="0" dirty="0">
              <a:solidFill>
                <a:srgbClr val="4D4D4D"/>
              </a:solidFill>
              <a:effectLst/>
              <a:latin typeface="-apple-system"/>
            </a:endParaRPr>
          </a:p>
          <a:p>
            <a:r>
              <a:rPr lang="zh-CN" altLang="en-US" b="0" i="0" dirty="0">
                <a:solidFill>
                  <a:srgbClr val="4D4D4D"/>
                </a:solidFill>
                <a:effectLst/>
                <a:latin typeface="-apple-system"/>
              </a:rPr>
              <a:t>通俗理解</a:t>
            </a:r>
            <a:r>
              <a:rPr lang="en-US" altLang="zh-CN" b="0" i="0" dirty="0">
                <a:solidFill>
                  <a:srgbClr val="4D4D4D"/>
                </a:solidFill>
                <a:effectLst/>
                <a:latin typeface="-apple-system"/>
              </a:rPr>
              <a:t>Resnet</a:t>
            </a:r>
            <a:r>
              <a:rPr lang="zh-CN" altLang="en-US" b="0" i="0" dirty="0">
                <a:solidFill>
                  <a:srgbClr val="4D4D4D"/>
                </a:solidFill>
                <a:effectLst/>
                <a:latin typeface="-apple-system"/>
              </a:rPr>
              <a:t>，可看如下链接：</a:t>
            </a:r>
            <a:endParaRPr lang="en-US" altLang="zh-CN" b="0" i="0" dirty="0">
              <a:solidFill>
                <a:srgbClr val="4D4D4D"/>
              </a:solidFill>
              <a:effectLst/>
              <a:latin typeface="-apple-system"/>
            </a:endParaRPr>
          </a:p>
          <a:p>
            <a:r>
              <a:rPr lang="en-US" altLang="zh-CN" b="0" i="0" dirty="0">
                <a:solidFill>
                  <a:srgbClr val="121212"/>
                </a:solidFill>
                <a:effectLst/>
                <a:latin typeface="-apple-system"/>
              </a:rPr>
              <a:t>https://zhuanlan.zhihu.com/p/67860570</a:t>
            </a:r>
            <a:endParaRPr lang="en-US" altLang="zh-CN" b="0" i="0" dirty="0">
              <a:solidFill>
                <a:srgbClr val="4D4D4D"/>
              </a:solidFill>
              <a:effectLst/>
              <a:latin typeface="-apple-system"/>
            </a:endParaRPr>
          </a:p>
          <a:p>
            <a:r>
              <a:rPr lang="zh-CN" altLang="en-US" b="0" i="0" dirty="0">
                <a:solidFill>
                  <a:srgbClr val="121212"/>
                </a:solidFill>
                <a:effectLst/>
                <a:latin typeface="-apple-system"/>
              </a:rPr>
              <a:t>深度残差网络。如果深层网络的后面那些层是恒等映射，那么模型就退化为一个浅层网络。那现在要解决的就是学习恒等映射函数了。 但是直接让一些层去拟合一个潜在的恒等映射函数</a:t>
            </a:r>
            <a:r>
              <a:rPr lang="en-US" altLang="zh-CN" b="0" i="0" dirty="0">
                <a:solidFill>
                  <a:srgbClr val="121212"/>
                </a:solidFill>
                <a:effectLst/>
                <a:latin typeface="-apple-system"/>
              </a:rPr>
              <a:t>H(x) = x</a:t>
            </a:r>
            <a:r>
              <a:rPr lang="zh-CN" altLang="en-US" b="0" i="0" dirty="0">
                <a:solidFill>
                  <a:srgbClr val="121212"/>
                </a:solidFill>
                <a:effectLst/>
                <a:latin typeface="-apple-system"/>
              </a:rPr>
              <a:t>，比较困难，这可能就是深层网络难以训练的原因。但是，如果把网络设计为</a:t>
            </a:r>
            <a:r>
              <a:rPr lang="en-US" altLang="zh-CN" b="0" i="0" dirty="0">
                <a:solidFill>
                  <a:srgbClr val="121212"/>
                </a:solidFill>
                <a:effectLst/>
                <a:latin typeface="-apple-system"/>
              </a:rPr>
              <a:t>H(x) = F(x) + x,</a:t>
            </a:r>
            <a:r>
              <a:rPr lang="zh-CN" altLang="en-US" b="0" i="0" dirty="0">
                <a:solidFill>
                  <a:srgbClr val="121212"/>
                </a:solidFill>
                <a:effectLst/>
                <a:latin typeface="-apple-system"/>
              </a:rPr>
              <a:t>如下图。我们可以转换为学习一个残差函数</a:t>
            </a:r>
            <a:r>
              <a:rPr lang="en-US" altLang="zh-CN" b="0" i="0" dirty="0">
                <a:solidFill>
                  <a:srgbClr val="121212"/>
                </a:solidFill>
                <a:effectLst/>
                <a:latin typeface="-apple-system"/>
              </a:rPr>
              <a:t>F(x) = H(x) - x. </a:t>
            </a:r>
            <a:r>
              <a:rPr lang="zh-CN" altLang="en-US" b="0" i="0" dirty="0">
                <a:solidFill>
                  <a:srgbClr val="121212"/>
                </a:solidFill>
                <a:effectLst/>
                <a:latin typeface="-apple-system"/>
              </a:rPr>
              <a:t>只要</a:t>
            </a:r>
            <a:r>
              <a:rPr lang="en-US" altLang="zh-CN" b="0" i="0" dirty="0">
                <a:solidFill>
                  <a:srgbClr val="121212"/>
                </a:solidFill>
                <a:effectLst/>
                <a:latin typeface="-apple-system"/>
              </a:rPr>
              <a:t>F(x)=0</a:t>
            </a:r>
            <a:r>
              <a:rPr lang="zh-CN" altLang="en-US" b="0" i="0" dirty="0">
                <a:solidFill>
                  <a:srgbClr val="121212"/>
                </a:solidFill>
                <a:effectLst/>
                <a:latin typeface="-apple-system"/>
              </a:rPr>
              <a:t>，就构成了一个恒等映射</a:t>
            </a:r>
            <a:r>
              <a:rPr lang="en-US" altLang="zh-CN" b="0" i="0" dirty="0">
                <a:solidFill>
                  <a:srgbClr val="121212"/>
                </a:solidFill>
                <a:effectLst/>
                <a:latin typeface="-apple-system"/>
              </a:rPr>
              <a:t>H(x) = x. </a:t>
            </a:r>
            <a:r>
              <a:rPr lang="zh-CN" altLang="en-US" b="0" i="0" dirty="0">
                <a:solidFill>
                  <a:srgbClr val="121212"/>
                </a:solidFill>
                <a:effectLst/>
                <a:latin typeface="-apple-system"/>
              </a:rPr>
              <a:t>而且，拟合残差肯定更加容易。</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左边是原先的网络；右边是</a:t>
            </a:r>
            <a:r>
              <a:rPr lang="en-US" altLang="zh-CN" dirty="0"/>
              <a:t>Resnet</a:t>
            </a:r>
            <a:endParaRPr lang="en-US" altLang="zh-CN" dirty="0"/>
          </a:p>
          <a:p>
            <a:endParaRPr lang="en-US" altLang="zh-CN" dirty="0"/>
          </a:p>
          <a:p>
            <a:r>
              <a:rPr lang="zh-CN" altLang="en-US" dirty="0"/>
              <a:t>粗线、细线有什么区别呢？</a:t>
            </a:r>
            <a:endParaRPr lang="en-US" altLang="zh-CN" dirty="0"/>
          </a:p>
          <a:p>
            <a:r>
              <a:rPr lang="zh-CN" altLang="en-US" dirty="0"/>
              <a:t>粗线代表验证集的</a:t>
            </a:r>
            <a:r>
              <a:rPr lang="en-US" altLang="zh-CN" dirty="0"/>
              <a:t>error</a:t>
            </a:r>
            <a:r>
              <a:rPr lang="zh-CN" altLang="en-US" dirty="0"/>
              <a:t>； 细线代表训练中的</a:t>
            </a:r>
            <a:r>
              <a:rPr lang="en-US" altLang="zh-CN" dirty="0"/>
              <a:t>error</a:t>
            </a:r>
            <a:endParaRPr lang="en-US" altLang="zh-CN" dirty="0"/>
          </a:p>
          <a:p>
            <a:endParaRPr lang="en-US" altLang="zh-CN" dirty="0"/>
          </a:p>
          <a:p>
            <a:r>
              <a:rPr lang="zh-CN" altLang="en-US" dirty="0"/>
              <a:t>这样层数可以无限加多去，</a:t>
            </a:r>
            <a:r>
              <a:rPr lang="zh-CN" altLang="en-US" b="1" dirty="0"/>
              <a:t>加到</a:t>
            </a:r>
            <a:r>
              <a:rPr lang="en-US" altLang="zh-CN" b="1" dirty="0"/>
              <a:t>1000</a:t>
            </a:r>
            <a:r>
              <a:rPr lang="zh-CN" altLang="en-US" b="1" dirty="0"/>
              <a:t>层都作了</a:t>
            </a:r>
            <a:r>
              <a:rPr lang="zh-CN" altLang="en-US" dirty="0"/>
              <a:t>。发现不会比原来差，但提升也提升比较少了。</a:t>
            </a:r>
            <a:endParaRPr lang="en-US" altLang="zh-CN" dirty="0"/>
          </a:p>
          <a:p>
            <a:r>
              <a:rPr lang="en-US" altLang="zh-CN" dirty="0"/>
              <a:t>————————————————————————</a:t>
            </a:r>
            <a:endParaRPr lang="en-US" altLang="zh-CN" dirty="0"/>
          </a:p>
          <a:p>
            <a:r>
              <a:rPr lang="zh-CN" altLang="en-US" dirty="0"/>
              <a:t>看这个视频可以更多了解：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b="0" i="0" dirty="0">
                <a:solidFill>
                  <a:srgbClr val="212121"/>
                </a:solidFill>
                <a:effectLst/>
                <a:latin typeface="-apple-system"/>
              </a:rPr>
              <a:t>6.1 </a:t>
            </a:r>
            <a:r>
              <a:rPr lang="en-US" altLang="zh-CN" b="0" i="0" dirty="0" err="1">
                <a:solidFill>
                  <a:srgbClr val="212121"/>
                </a:solidFill>
                <a:effectLst/>
                <a:latin typeface="-apple-system"/>
              </a:rPr>
              <a:t>ResNet</a:t>
            </a:r>
            <a:r>
              <a:rPr lang="zh-CN" altLang="en-US" b="0" i="0" dirty="0">
                <a:solidFill>
                  <a:srgbClr val="212121"/>
                </a:solidFill>
                <a:effectLst/>
                <a:latin typeface="-apple-system"/>
              </a:rPr>
              <a:t>网络结构，</a:t>
            </a:r>
            <a:r>
              <a:rPr lang="en-US" altLang="zh-CN" b="0" i="0" dirty="0">
                <a:solidFill>
                  <a:srgbClr val="212121"/>
                </a:solidFill>
                <a:effectLst/>
                <a:latin typeface="-apple-system"/>
              </a:rPr>
              <a:t>BN</a:t>
            </a:r>
            <a:r>
              <a:rPr lang="zh-CN" altLang="en-US" b="0" i="0" dirty="0">
                <a:solidFill>
                  <a:srgbClr val="212121"/>
                </a:solidFill>
                <a:effectLst/>
                <a:latin typeface="-apple-system"/>
              </a:rPr>
              <a:t>以及迁移学习详解</a:t>
            </a:r>
            <a:endParaRPr lang="zh-CN" altLang="en-US" b="0" i="0" dirty="0">
              <a:solidFill>
                <a:srgbClr val="212121"/>
              </a:solidFill>
              <a:effectLst/>
              <a:latin typeface="-apple-system"/>
            </a:endParaRPr>
          </a:p>
          <a:p>
            <a:r>
              <a:rPr lang="en-US" altLang="zh-CN" dirty="0"/>
              <a:t>https://www.bilibili.com/video/BV1T7411T7wa?p=1&amp;share_medium=android&amp;share_plat=android&amp;share_session_id=b0b4f6a9-df35-40ef-ad46-11275ed73b83&amp;share_source=WEIXIN&amp;share_tag=s_i&amp;timestamp=1635239374&amp;unique_k=aTuoxi</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看其识别率，和层数的变化。</a:t>
            </a:r>
            <a:endParaRPr lang="en-US" altLang="zh-CN" dirty="0"/>
          </a:p>
          <a:p>
            <a:r>
              <a:rPr lang="en-US" altLang="zh-CN" b="0" i="0" dirty="0" err="1">
                <a:solidFill>
                  <a:srgbClr val="000000"/>
                </a:solidFill>
                <a:effectLst/>
                <a:latin typeface="Monospaced Number"/>
              </a:rPr>
              <a:t>ResNet</a:t>
            </a:r>
            <a:r>
              <a:rPr lang="zh-CN" altLang="en-US" b="0" i="0" dirty="0">
                <a:solidFill>
                  <a:srgbClr val="000000"/>
                </a:solidFill>
                <a:effectLst/>
                <a:latin typeface="Monospaced Number"/>
              </a:rPr>
              <a:t>是</a:t>
            </a:r>
            <a:r>
              <a:rPr lang="en-US" altLang="zh-CN" b="0" i="0" dirty="0">
                <a:solidFill>
                  <a:srgbClr val="000000"/>
                </a:solidFill>
                <a:effectLst/>
                <a:latin typeface="Monospaced Number"/>
              </a:rPr>
              <a:t>2015</a:t>
            </a:r>
            <a:r>
              <a:rPr lang="zh-CN" altLang="en-US" b="0" i="0" dirty="0">
                <a:solidFill>
                  <a:srgbClr val="000000"/>
                </a:solidFill>
                <a:effectLst/>
                <a:latin typeface="Monospaced Number"/>
              </a:rPr>
              <a:t>年</a:t>
            </a:r>
            <a:r>
              <a:rPr lang="en-US" altLang="zh-CN" b="0" i="0" dirty="0">
                <a:solidFill>
                  <a:srgbClr val="000000"/>
                </a:solidFill>
                <a:effectLst/>
                <a:latin typeface="Monospaced Number"/>
              </a:rPr>
              <a:t>ImageNet</a:t>
            </a:r>
            <a:r>
              <a:rPr lang="zh-CN" altLang="en-US" b="0" i="0" dirty="0">
                <a:solidFill>
                  <a:srgbClr val="000000"/>
                </a:solidFill>
                <a:effectLst/>
                <a:latin typeface="Monospaced Number"/>
              </a:rPr>
              <a:t>比赛的冠军，将识别错误率降低到了</a:t>
            </a:r>
            <a:r>
              <a:rPr lang="en-US" altLang="zh-CN" b="0" i="0" dirty="0">
                <a:solidFill>
                  <a:srgbClr val="000000"/>
                </a:solidFill>
                <a:effectLst/>
                <a:latin typeface="Monospaced Number"/>
              </a:rPr>
              <a:t>3.6%</a:t>
            </a:r>
            <a:r>
              <a:rPr lang="zh-CN" altLang="en-US" b="0" i="0" dirty="0">
                <a:solidFill>
                  <a:srgbClr val="000000"/>
                </a:solidFill>
                <a:effectLst/>
                <a:latin typeface="Monospaced Number"/>
              </a:rPr>
              <a:t>，这个结果甚至超出了正常人眼识别的精度。</a:t>
            </a:r>
            <a:endParaRPr lang="en-US" altLang="zh-CN" b="0" i="0" dirty="0">
              <a:solidFill>
                <a:srgbClr val="000000"/>
              </a:solidFill>
              <a:effectLst/>
              <a:latin typeface="Monospaced Number"/>
            </a:endParaRPr>
          </a:p>
          <a:p>
            <a:endParaRPr lang="en-US" altLang="zh-CN" dirty="0"/>
          </a:p>
          <a:p>
            <a:r>
              <a:rPr lang="zh-CN" altLang="en-US" dirty="0"/>
              <a:t>我们以后用网络，建议就用经典网络就行，不用再自己去试了，就用经典的，尤其是</a:t>
            </a:r>
            <a:r>
              <a:rPr lang="en-US" altLang="zh-CN" dirty="0"/>
              <a:t>Resnet</a:t>
            </a:r>
            <a:endParaRPr lang="en-US" altLang="zh-CN" dirty="0"/>
          </a:p>
          <a:p>
            <a:r>
              <a:rPr lang="en-US" altLang="zh-CN" dirty="0"/>
              <a:t>——————————————————</a:t>
            </a:r>
            <a:endParaRPr lang="en-US" altLang="zh-CN" dirty="0"/>
          </a:p>
          <a:p>
            <a:r>
              <a:rPr lang="zh-CN" altLang="en-US" b="0" i="0" dirty="0">
                <a:solidFill>
                  <a:srgbClr val="333333"/>
                </a:solidFill>
                <a:effectLst/>
                <a:latin typeface="-apple-system"/>
              </a:rPr>
              <a:t>从图可以看出，怎么有一些“</a:t>
            </a:r>
            <a:r>
              <a:rPr lang="en-US" altLang="zh-CN" b="0" i="0" dirty="0">
                <a:solidFill>
                  <a:srgbClr val="333333"/>
                </a:solidFill>
                <a:effectLst/>
                <a:latin typeface="-apple-system"/>
              </a:rPr>
              <a:t>shortcut connections</a:t>
            </a:r>
            <a:r>
              <a:rPr lang="zh-CN" altLang="en-US" b="0" i="0" dirty="0">
                <a:solidFill>
                  <a:srgbClr val="333333"/>
                </a:solidFill>
                <a:effectLst/>
                <a:latin typeface="-apple-system"/>
              </a:rPr>
              <a:t>（捷径连接）”是实线，有一些是虚线，有什么区别呢？</a:t>
            </a:r>
            <a:endParaRPr lang="en-US" altLang="zh-CN" b="0" i="0" dirty="0">
              <a:solidFill>
                <a:srgbClr val="333333"/>
              </a:solidFill>
              <a:effectLst/>
              <a:latin typeface="-apple-system"/>
            </a:endParaRPr>
          </a:p>
          <a:p>
            <a:r>
              <a:rPr lang="en-US" altLang="zh-CN" dirty="0"/>
              <a:t>https://my.oschina.net/u/876354/blog/1622896</a:t>
            </a:r>
            <a:endParaRPr lang="en-US" altLang="zh-CN" b="0" i="0" dirty="0">
              <a:solidFill>
                <a:srgbClr val="333333"/>
              </a:solidFill>
              <a:effectLst/>
              <a:latin typeface="-apple-system"/>
            </a:endParaRPr>
          </a:p>
          <a:p>
            <a:endParaRPr lang="en-US" altLang="zh-CN" b="0" i="0" dirty="0">
              <a:solidFill>
                <a:srgbClr val="333333"/>
              </a:solidFill>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你说</a:t>
            </a:r>
            <a:r>
              <a:rPr lang="en-US" altLang="zh-CN" dirty="0" err="1"/>
              <a:t>resnet</a:t>
            </a:r>
            <a:r>
              <a:rPr lang="zh-CN" altLang="en-US" dirty="0"/>
              <a:t>是用于分类的网络，还是用于回归的网络？</a:t>
            </a:r>
            <a:endParaRPr lang="en-US" altLang="zh-CN" dirty="0"/>
          </a:p>
          <a:p>
            <a:r>
              <a:rPr lang="zh-CN" altLang="en-US" dirty="0"/>
              <a:t>都不是，他是用来进行特征提取的，他可以用在很多方面。。。。。如目标检测。</a:t>
            </a:r>
            <a:endParaRPr lang="en-US" altLang="zh-CN" dirty="0"/>
          </a:p>
          <a:p>
            <a:endParaRPr lang="en-US" altLang="zh-CN" dirty="0"/>
          </a:p>
          <a:p>
            <a:r>
              <a:rPr lang="zh-CN" altLang="en-US" dirty="0"/>
              <a:t>物体检测：检测图像中每个物体在什么位置，并且给出了其置信度。</a:t>
            </a:r>
            <a:endParaRPr lang="zh-CN" altLang="en-US" dirty="0"/>
          </a:p>
          <a:p>
            <a:endParaRPr lang="zh-CN" altLang="en-US" dirty="0"/>
          </a:p>
          <a:p>
            <a:r>
              <a:rPr lang="en-US" altLang="zh-CN" dirty="0">
                <a:sym typeface="+mn-ea"/>
              </a:rPr>
              <a:t>101</a:t>
            </a:r>
            <a:r>
              <a:rPr lang="zh-CN" altLang="en-US" dirty="0">
                <a:sym typeface="+mn-ea"/>
              </a:rPr>
              <a:t>层的</a:t>
            </a:r>
            <a:r>
              <a:rPr lang="en-US" altLang="zh-CN" dirty="0">
                <a:sym typeface="+mn-ea"/>
              </a:rPr>
              <a:t>Resnet</a:t>
            </a:r>
            <a:r>
              <a:rPr lang="zh-CN" altLang="en-US" dirty="0">
                <a:sym typeface="+mn-ea"/>
              </a:rPr>
              <a:t>比</a:t>
            </a:r>
            <a:r>
              <a:rPr lang="en-US" altLang="zh-CN" dirty="0">
                <a:sym typeface="+mn-ea"/>
              </a:rPr>
              <a:t>16</a:t>
            </a:r>
            <a:r>
              <a:rPr lang="zh-CN" altLang="en-US" dirty="0">
                <a:sym typeface="+mn-ea"/>
              </a:rPr>
              <a:t>层的</a:t>
            </a:r>
            <a:r>
              <a:rPr lang="en-US" altLang="zh-CN" dirty="0">
                <a:sym typeface="+mn-ea"/>
              </a:rPr>
              <a:t>VGG</a:t>
            </a:r>
            <a:r>
              <a:rPr lang="zh-CN" altLang="en-US" dirty="0">
                <a:sym typeface="+mn-ea"/>
              </a:rPr>
              <a:t>训练时自然慢了许多。但是其测试却并不比</a:t>
            </a:r>
            <a:r>
              <a:rPr lang="en-US" altLang="zh-CN" dirty="0">
                <a:sym typeface="+mn-ea"/>
              </a:rPr>
              <a:t>VGG</a:t>
            </a:r>
            <a:r>
              <a:rPr lang="zh-CN" altLang="en-US" dirty="0">
                <a:sym typeface="+mn-ea"/>
              </a:rPr>
              <a:t>慢，原因是：</a:t>
            </a:r>
            <a:endParaRPr lang="en-US" altLang="zh-CN" dirty="0"/>
          </a:p>
          <a:p>
            <a:r>
              <a:rPr lang="zh-CN" altLang="en-US" dirty="0">
                <a:sym typeface="+mn-ea"/>
              </a:rPr>
              <a:t>（</a:t>
            </a:r>
            <a:r>
              <a:rPr lang="en-US" altLang="zh-CN" dirty="0">
                <a:sym typeface="+mn-ea"/>
              </a:rPr>
              <a:t>1</a:t>
            </a:r>
            <a:r>
              <a:rPr lang="zh-CN" altLang="en-US" dirty="0">
                <a:sym typeface="+mn-ea"/>
              </a:rPr>
              <a:t>）</a:t>
            </a:r>
            <a:r>
              <a:rPr lang="en-US" altLang="zh-CN" dirty="0">
                <a:sym typeface="+mn-ea"/>
              </a:rPr>
              <a:t>Resnet</a:t>
            </a:r>
            <a:r>
              <a:rPr lang="zh-CN" altLang="en-US" dirty="0">
                <a:sym typeface="+mn-ea"/>
              </a:rPr>
              <a:t>很多层是比较简单的；</a:t>
            </a:r>
            <a:endParaRPr lang="en-US" altLang="zh-CN" dirty="0"/>
          </a:p>
          <a:p>
            <a:r>
              <a:rPr lang="zh-CN" altLang="en-US" dirty="0">
                <a:sym typeface="+mn-ea"/>
              </a:rPr>
              <a:t>（</a:t>
            </a:r>
            <a:r>
              <a:rPr lang="en-US" altLang="zh-CN" dirty="0">
                <a:sym typeface="+mn-ea"/>
              </a:rPr>
              <a:t>2</a:t>
            </a:r>
            <a:r>
              <a:rPr lang="zh-CN" altLang="en-US" dirty="0">
                <a:sym typeface="+mn-ea"/>
              </a:rPr>
              <a:t>）</a:t>
            </a:r>
            <a:r>
              <a:rPr lang="en-US" altLang="zh-CN" dirty="0">
                <a:sym typeface="+mn-ea"/>
              </a:rPr>
              <a:t>Resnet</a:t>
            </a:r>
            <a:r>
              <a:rPr lang="zh-CN" altLang="en-US" dirty="0">
                <a:sym typeface="+mn-ea"/>
              </a:rPr>
              <a:t>参数反而比</a:t>
            </a:r>
            <a:r>
              <a:rPr lang="en-US" altLang="zh-CN" dirty="0">
                <a:sym typeface="+mn-ea"/>
              </a:rPr>
              <a:t>VGG</a:t>
            </a:r>
            <a:r>
              <a:rPr lang="zh-CN" altLang="en-US" dirty="0">
                <a:sym typeface="+mn-ea"/>
              </a:rPr>
              <a:t>少，因</a:t>
            </a:r>
            <a:r>
              <a:rPr lang="en-US" altLang="zh-CN" dirty="0">
                <a:sym typeface="+mn-ea"/>
              </a:rPr>
              <a:t>VGG</a:t>
            </a:r>
            <a:r>
              <a:rPr lang="zh-CN" altLang="en-US" dirty="0">
                <a:sym typeface="+mn-ea"/>
              </a:rPr>
              <a:t>很多参数集中在了最后三层全连接层；而</a:t>
            </a:r>
            <a:r>
              <a:rPr lang="en-US" altLang="zh-CN" dirty="0">
                <a:sym typeface="+mn-ea"/>
              </a:rPr>
              <a:t>Resnet</a:t>
            </a:r>
            <a:r>
              <a:rPr lang="zh-CN" altLang="en-US" dirty="0">
                <a:sym typeface="+mn-ea"/>
              </a:rPr>
              <a:t>最后只有一层全连接层，全连接层之前是用了个</a:t>
            </a:r>
            <a:r>
              <a:rPr lang="en-US" altLang="zh-CN" dirty="0">
                <a:sym typeface="+mn-ea"/>
              </a:rPr>
              <a:t>Average Pooling</a:t>
            </a:r>
            <a:r>
              <a:rPr lang="zh-CN" altLang="en-US" dirty="0">
                <a:sym typeface="+mn-ea"/>
              </a:rPr>
              <a:t>将之</a:t>
            </a:r>
            <a:r>
              <a:rPr lang="en-US" altLang="zh-CN" dirty="0">
                <a:sym typeface="+mn-ea"/>
              </a:rPr>
              <a:t>Pooling</a:t>
            </a:r>
            <a:r>
              <a:rPr lang="zh-CN" altLang="en-US" dirty="0">
                <a:sym typeface="+mn-ea"/>
              </a:rPr>
              <a:t>到了合适的尺寸，再来一层全连接。</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输入层，全连接层，都讲过了；</a:t>
            </a:r>
            <a:endParaRPr lang="en-US" altLang="zh-CN" dirty="0"/>
          </a:p>
          <a:p>
            <a:r>
              <a:rPr lang="zh-CN" altLang="en-US" dirty="0"/>
              <a:t>卷积层、池化层，名字挺抽象的。</a:t>
            </a:r>
            <a:endParaRPr lang="en-US" altLang="zh-CN" dirty="0"/>
          </a:p>
          <a:p>
            <a:r>
              <a:rPr lang="zh-CN" altLang="en-US" dirty="0"/>
              <a:t>卷积层就是提取特征；池化层就是压缩特征（降采样）。</a:t>
            </a:r>
            <a:endParaRPr lang="en-US" altLang="zh-CN" dirty="0"/>
          </a:p>
          <a:p>
            <a:r>
              <a:rPr lang="zh-CN" altLang="en-US" dirty="0"/>
              <a:t>特征图（</a:t>
            </a:r>
            <a:r>
              <a:rPr lang="en-US" altLang="zh-CN" dirty="0"/>
              <a:t>feature map</a:t>
            </a:r>
            <a:r>
              <a:rPr lang="zh-CN" altLang="en-US" dirty="0"/>
              <a:t>）</a:t>
            </a:r>
            <a:endParaRPr lang="zh-CN" altLang="en-US" dirty="0"/>
          </a:p>
          <a:p>
            <a:r>
              <a:rPr lang="zh-CN" altLang="en-US" dirty="0"/>
              <a:t>卷积神经网络主要由这几类层构成：输入层、卷积层，ReLU层、池化（Pooling）层和全连接层（全连接层和常规神经网络中的一样）。通过将这些层叠加起来，就可以构建一个完整的卷积神经网络。</a:t>
            </a:r>
            <a:endParaRPr lang="zh-CN" altLang="en-US" dirty="0"/>
          </a:p>
          <a:p>
            <a:r>
              <a:rPr lang="zh-CN" altLang="en-US" dirty="0"/>
              <a:t>在实际应用中往往将卷积层与ReLU层共同称之为卷积层，所以卷积层经过卷积操作也是要经过激活函数的。</a:t>
            </a:r>
            <a:endParaRPr lang="zh-CN" altLang="en-US" dirty="0"/>
          </a:p>
          <a:p>
            <a:r>
              <a:rPr lang="zh-CN" altLang="en-US" dirty="0"/>
              <a:t>具体说来，卷积层和全连接层（CONV/FC）对输入执行变换操作的时候，不仅会用到激活函数，还会用到很多参数，即神经元的权值w和偏差b；</a:t>
            </a:r>
            <a:endParaRPr lang="zh-CN" altLang="en-US" dirty="0"/>
          </a:p>
          <a:p>
            <a:r>
              <a:rPr lang="zh-CN" altLang="en-US" dirty="0"/>
              <a:t>而ReLU层和池化层则是进行一个固定不变的函数操作。卷积层和全连接层中的参数会随着梯度下降被训练，这样卷积神经网络计算出的分类评分就能和训练集中的每个图像的标签吻合了。</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中间图一个单元能感受到的就是左面图</a:t>
            </a:r>
            <a:r>
              <a:rPr lang="en-US" altLang="zh-CN" dirty="0"/>
              <a:t>3*3</a:t>
            </a:r>
            <a:r>
              <a:rPr lang="zh-CN" altLang="en-US" dirty="0"/>
              <a:t>的区域了；再来一层的话，就是</a:t>
            </a:r>
            <a:r>
              <a:rPr lang="en-US" altLang="zh-CN" dirty="0"/>
              <a:t>5</a:t>
            </a:r>
            <a:r>
              <a:rPr lang="zh-CN" altLang="en-US" dirty="0"/>
              <a:t>*</a:t>
            </a:r>
            <a:r>
              <a:rPr lang="en-US" altLang="zh-CN" dirty="0"/>
              <a:t>5</a:t>
            </a:r>
            <a:r>
              <a:rPr lang="zh-CN" altLang="en-US" dirty="0"/>
              <a:t>了。。。。</a:t>
            </a:r>
            <a:endParaRPr lang="en-US" altLang="zh-CN" dirty="0"/>
          </a:p>
          <a:p>
            <a:endParaRPr lang="en-US" altLang="zh-CN" dirty="0"/>
          </a:p>
          <a:p>
            <a:r>
              <a:rPr lang="zh-CN" altLang="en-US" dirty="0"/>
              <a:t>显然，我们希望感受野尽量大一些会好。</a:t>
            </a:r>
            <a:endParaRPr lang="en-US" altLang="zh-CN" dirty="0"/>
          </a:p>
          <a:p>
            <a:r>
              <a:rPr lang="zh-CN" altLang="en-US" dirty="0"/>
              <a:t>想一想</a:t>
            </a:r>
            <a:r>
              <a:rPr lang="en-US" altLang="zh-CN" dirty="0"/>
              <a:t>VGG</a:t>
            </a:r>
            <a:r>
              <a:rPr lang="zh-CN" altLang="en-US" dirty="0"/>
              <a:t>，就是用了很多小的核</a:t>
            </a:r>
            <a:r>
              <a:rPr lang="en-US" altLang="zh-CN" dirty="0"/>
              <a:t>3</a:t>
            </a:r>
            <a:r>
              <a:rPr lang="zh-CN" altLang="en-US" dirty="0"/>
              <a:t>*</a:t>
            </a:r>
            <a:r>
              <a:rPr lang="en-US" altLang="zh-CN" dirty="0"/>
              <a:t>3</a:t>
            </a:r>
            <a:r>
              <a:rPr lang="zh-CN" altLang="en-US" dirty="0"/>
              <a:t>的，能用一个大核来代替之达到更大的感受野。</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中间图一个单元能感受到的就是左面图</a:t>
            </a:r>
            <a:r>
              <a:rPr lang="en-US" altLang="zh-CN" dirty="0"/>
              <a:t>3*3</a:t>
            </a:r>
            <a:r>
              <a:rPr lang="zh-CN" altLang="en-US" dirty="0"/>
              <a:t>的区域了；再来一层的话，就是</a:t>
            </a:r>
            <a:r>
              <a:rPr lang="en-US" altLang="zh-CN" dirty="0"/>
              <a:t>5</a:t>
            </a:r>
            <a:r>
              <a:rPr lang="zh-CN" altLang="en-US" dirty="0"/>
              <a:t>*</a:t>
            </a:r>
            <a:r>
              <a:rPr lang="en-US" altLang="zh-CN" dirty="0"/>
              <a:t>5</a:t>
            </a:r>
            <a:r>
              <a:rPr lang="zh-CN" altLang="en-US" dirty="0"/>
              <a:t>了。。。。</a:t>
            </a:r>
            <a:endParaRPr lang="en-US" altLang="zh-CN" dirty="0"/>
          </a:p>
          <a:p>
            <a:endParaRPr lang="en-US" altLang="zh-CN" dirty="0"/>
          </a:p>
          <a:p>
            <a:r>
              <a:rPr lang="zh-CN" altLang="en-US" dirty="0"/>
              <a:t>显然，我们希望感受野尽量大一些会好。</a:t>
            </a:r>
            <a:endParaRPr lang="en-US" altLang="zh-CN" dirty="0"/>
          </a:p>
          <a:p>
            <a:r>
              <a:rPr lang="zh-CN" altLang="en-US" dirty="0"/>
              <a:t>想一想</a:t>
            </a:r>
            <a:r>
              <a:rPr lang="en-US" altLang="zh-CN" dirty="0"/>
              <a:t>VGG</a:t>
            </a:r>
            <a:r>
              <a:rPr lang="zh-CN" altLang="en-US" dirty="0"/>
              <a:t>，就是用了很多小的核</a:t>
            </a:r>
            <a:r>
              <a:rPr lang="en-US" altLang="zh-CN" dirty="0"/>
              <a:t>3</a:t>
            </a:r>
            <a:r>
              <a:rPr lang="zh-CN" altLang="en-US" dirty="0"/>
              <a:t>*</a:t>
            </a:r>
            <a:r>
              <a:rPr lang="en-US" altLang="zh-CN" dirty="0"/>
              <a:t>3</a:t>
            </a:r>
            <a:r>
              <a:rPr lang="zh-CN" altLang="en-US" dirty="0"/>
              <a:t>的，能用一个大核来代替之达到更大的感受野。</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卷积层是构建卷积神经网络的核心层，它产生了网络中大部分的计算量。注意是计算量而不是参数量。</a:t>
            </a:r>
            <a:endParaRPr lang="zh-CN" altLang="en-US" dirty="0"/>
          </a:p>
          <a:p>
            <a:r>
              <a:rPr lang="zh-CN" altLang="en-US" dirty="0"/>
              <a:t>1. 滤波器的作用或者说是卷积的作用。卷积层的参数是有一些可学习的滤波器集合构成的。每个滤波器在空间上（宽度和高度）都比较小，但是深度和输入数据一致（这一点很重要，后面会具体介绍）。直观地来说，网络会让滤波器学习到当它看到某些类型的视觉特征时就激活，具体的视觉特征可能是某些方位上的边界，或者在第一层上某些颜色的斑点，甚至可以是网络更高层上的蜂巢状或者车轮状图案。</a:t>
            </a:r>
            <a:endParaRPr lang="zh-CN" altLang="en-US" dirty="0"/>
          </a:p>
          <a:p>
            <a:r>
              <a:rPr lang="zh-CN" altLang="en-US" dirty="0"/>
              <a:t>2. 可以被看做是神经元的一个输出。神经元只观察输入数据中的一小部分，并且和空间上左右两边的所有神经元共享参数（因为这些数字都是使用同一个滤波器得到的结果）。</a:t>
            </a:r>
            <a:endParaRPr lang="zh-CN" altLang="en-US" dirty="0"/>
          </a:p>
          <a:p>
            <a:r>
              <a:rPr lang="zh-CN" altLang="en-US" dirty="0"/>
              <a:t>3. 降低参数的数量。这个由于卷积具有“权值共享”这样的特性，可以降低参数数量，达到降低计算开销，防止由于参数过多而造成过拟合。</a:t>
            </a:r>
            <a:endParaRPr lang="zh-CN" altLang="en-US" dirty="0"/>
          </a:p>
          <a:p>
            <a:endParaRPr lang="zh-CN" altLang="en-US" dirty="0"/>
          </a:p>
          <a:p>
            <a:r>
              <a:rPr lang="zh-CN" altLang="en-US" dirty="0"/>
              <a:t>卷积可以认为是某种滤波操作</a:t>
            </a:r>
            <a:br>
              <a:rPr lang="en-US" altLang="zh-CN" dirty="0"/>
            </a:br>
            <a:r>
              <a:rPr lang="zh-CN" altLang="en-US" dirty="0"/>
              <a:t>卷积核相当于某种滤波器</a:t>
            </a:r>
            <a:endParaRPr lang="en-US" altLang="zh-CN" dirty="0"/>
          </a:p>
          <a:p>
            <a:endParaRPr lang="en-US" altLang="zh-CN" dirty="0"/>
          </a:p>
          <a:p>
            <a:r>
              <a:rPr lang="zh-CN" altLang="en-US" dirty="0"/>
              <a:t>用来提取特征</a:t>
            </a:r>
            <a:endParaRPr lang="en-US" altLang="zh-CN" dirty="0"/>
          </a:p>
          <a:p>
            <a:r>
              <a:rPr lang="zh-CN" altLang="en-US" dirty="0"/>
              <a:t>深度网络中的特征提取</a:t>
            </a:r>
            <a:endParaRPr lang="en-US" altLang="zh-CN"/>
          </a:p>
          <a:p>
            <a:r>
              <a:rPr lang="zh-CN" altLang="en-US"/>
              <a:t>其卷积核是自动学习得来</a:t>
            </a:r>
            <a:endParaRPr lang="zh-CN" altLang="en-US"/>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对三个颜色通道分别进行计算，然后再把三个通道卷积完的结果加起来。</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反正最后三个通道分别算特征值，然后三个特征值加起来得最终结果。</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三个通道：</a:t>
            </a:r>
            <a:r>
              <a:rPr lang="en-US" altLang="zh-CN" dirty="0"/>
              <a:t>RGB</a:t>
            </a:r>
            <a:endParaRPr lang="en-US" altLang="zh-CN" dirty="0"/>
          </a:p>
          <a:p>
            <a:r>
              <a:rPr lang="en-US" altLang="zh-CN" dirty="0"/>
              <a:t>filter</a:t>
            </a:r>
            <a:r>
              <a:rPr lang="zh-CN" altLang="en-US" dirty="0"/>
              <a:t>是</a:t>
            </a:r>
            <a:r>
              <a:rPr lang="en-US" altLang="zh-CN" dirty="0"/>
              <a:t>3*3*3</a:t>
            </a:r>
            <a:r>
              <a:rPr lang="zh-CN" altLang="en-US" dirty="0"/>
              <a:t>，理解每个</a:t>
            </a:r>
            <a:r>
              <a:rPr lang="en-US" altLang="zh-CN" dirty="0"/>
              <a:t>3</a:t>
            </a:r>
            <a:r>
              <a:rPr lang="zh-CN" altLang="en-US" dirty="0"/>
              <a:t>的含义。 明白</a:t>
            </a:r>
            <a:r>
              <a:rPr lang="en-US" altLang="zh-CN" dirty="0"/>
              <a:t>w0[  :  :  0 ]</a:t>
            </a:r>
            <a:r>
              <a:rPr lang="zh-CN" altLang="en-US" dirty="0"/>
              <a:t>的含义。</a:t>
            </a:r>
            <a:endParaRPr lang="en-US" altLang="zh-CN" dirty="0"/>
          </a:p>
          <a:p>
            <a:r>
              <a:rPr lang="zh-CN" altLang="en-US" dirty="0"/>
              <a:t>你会发现对每个颜色通道的</a:t>
            </a:r>
            <a:r>
              <a:rPr lang="en-US" altLang="zh-CN" dirty="0"/>
              <a:t>filter</a:t>
            </a:r>
            <a:r>
              <a:rPr lang="zh-CN" altLang="en-US" dirty="0"/>
              <a:t>都是不一样的。</a:t>
            </a:r>
            <a:endParaRPr lang="en-US" altLang="zh-CN" dirty="0"/>
          </a:p>
          <a:p>
            <a:r>
              <a:rPr lang="zh-CN" altLang="en-US" dirty="0"/>
              <a:t>其运算就是矩阵的内积（就是点积）</a:t>
            </a:r>
            <a:endParaRPr lang="en-US" altLang="zh-CN" dirty="0"/>
          </a:p>
          <a:p>
            <a:r>
              <a:rPr lang="zh-CN" altLang="en-US" dirty="0"/>
              <a:t>注意还有个</a:t>
            </a:r>
            <a:r>
              <a:rPr lang="en-US" altLang="zh-CN" dirty="0"/>
              <a:t>bias</a:t>
            </a:r>
            <a:r>
              <a:rPr lang="zh-CN" altLang="en-US" dirty="0"/>
              <a:t>参数</a:t>
            </a:r>
            <a:endParaRPr lang="en-US" altLang="zh-CN" dirty="0"/>
          </a:p>
          <a:p>
            <a:endParaRPr lang="en-US" altLang="zh-CN" dirty="0"/>
          </a:p>
          <a:p>
            <a:r>
              <a:rPr lang="zh-CN" altLang="en-US" dirty="0"/>
              <a:t>你算算</a:t>
            </a:r>
            <a:r>
              <a:rPr lang="en-US" altLang="zh-CN" dirty="0"/>
              <a:t>w0</a:t>
            </a:r>
            <a:r>
              <a:rPr lang="zh-CN" altLang="en-US" dirty="0"/>
              <a:t>与</a:t>
            </a:r>
            <a:r>
              <a:rPr lang="en-US" altLang="zh-CN" dirty="0"/>
              <a:t>x</a:t>
            </a:r>
            <a:r>
              <a:rPr lang="zh-CN" altLang="en-US" dirty="0"/>
              <a:t>内积</a:t>
            </a:r>
            <a:r>
              <a:rPr lang="en-US" altLang="zh-CN" dirty="0"/>
              <a:t>+bias = 3</a:t>
            </a:r>
            <a:r>
              <a:rPr lang="zh-CN" altLang="en-US" dirty="0"/>
              <a:t>，也就是最右面绿色结果的那个</a:t>
            </a:r>
            <a:r>
              <a:rPr lang="en-US" altLang="zh-CN" dirty="0"/>
              <a:t>3.</a:t>
            </a:r>
            <a:endParaRPr lang="en-US" altLang="zh-CN" dirty="0"/>
          </a:p>
          <a:p>
            <a:endParaRPr lang="en-US" altLang="zh-CN" dirty="0"/>
          </a:p>
          <a:p>
            <a:r>
              <a:rPr lang="zh-CN" altLang="en-US" dirty="0"/>
              <a:t>那么原来是</a:t>
            </a:r>
            <a:r>
              <a:rPr lang="en-US" altLang="zh-CN" dirty="0"/>
              <a:t>7</a:t>
            </a:r>
            <a:r>
              <a:rPr lang="zh-CN" altLang="en-US" dirty="0"/>
              <a:t>*</a:t>
            </a:r>
            <a:r>
              <a:rPr lang="en-US" altLang="zh-CN" dirty="0"/>
              <a:t>7</a:t>
            </a:r>
            <a:r>
              <a:rPr lang="zh-CN" altLang="en-US" dirty="0"/>
              <a:t>的输入，卷积后就变成了了</a:t>
            </a:r>
            <a:r>
              <a:rPr lang="en-US" altLang="zh-CN" dirty="0"/>
              <a:t>5</a:t>
            </a:r>
            <a:r>
              <a:rPr lang="zh-CN" altLang="en-US" dirty="0"/>
              <a:t>*</a:t>
            </a:r>
            <a:r>
              <a:rPr lang="en-US" altLang="zh-CN" dirty="0"/>
              <a:t>5</a:t>
            </a:r>
            <a:r>
              <a:rPr lang="zh-CN" altLang="en-US" dirty="0"/>
              <a:t>，但为何</a:t>
            </a:r>
            <a:r>
              <a:rPr lang="en-US" altLang="zh-CN" dirty="0" err="1"/>
              <a:t>OutPut</a:t>
            </a:r>
            <a:r>
              <a:rPr lang="zh-CN" altLang="en-US" dirty="0"/>
              <a:t> </a:t>
            </a:r>
            <a:r>
              <a:rPr lang="en-US" altLang="zh-CN" dirty="0"/>
              <a:t>Volume</a:t>
            </a:r>
            <a:r>
              <a:rPr lang="zh-CN" altLang="en-US" dirty="0"/>
              <a:t>是</a:t>
            </a:r>
            <a:r>
              <a:rPr lang="en-US" altLang="zh-CN" dirty="0"/>
              <a:t>3</a:t>
            </a:r>
            <a:r>
              <a:rPr lang="zh-CN" altLang="en-US" dirty="0"/>
              <a:t>*</a:t>
            </a:r>
            <a:r>
              <a:rPr lang="en-US" altLang="zh-CN" dirty="0"/>
              <a:t>3</a:t>
            </a:r>
            <a:r>
              <a:rPr lang="zh-CN" altLang="en-US" dirty="0"/>
              <a:t>*</a:t>
            </a:r>
            <a:r>
              <a:rPr lang="en-US" altLang="zh-CN" dirty="0"/>
              <a:t>2</a:t>
            </a:r>
            <a:r>
              <a:rPr lang="zh-CN" altLang="en-US" dirty="0"/>
              <a:t>？因为这里其小窗口每次移动</a:t>
            </a:r>
            <a:r>
              <a:rPr lang="en-US" altLang="zh-CN" dirty="0"/>
              <a:t>2</a:t>
            </a:r>
            <a:r>
              <a:rPr lang="zh-CN" altLang="en-US" dirty="0"/>
              <a:t>格，而不是</a:t>
            </a:r>
            <a:r>
              <a:rPr lang="en-US" altLang="zh-CN" dirty="0"/>
              <a:t>1</a:t>
            </a:r>
            <a:r>
              <a:rPr lang="zh-CN" altLang="en-US" dirty="0"/>
              <a:t>格。</a:t>
            </a:r>
            <a:endParaRPr lang="en-US" altLang="zh-CN" dirty="0"/>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得到两个特征图。</a:t>
            </a:r>
            <a:endParaRPr lang="en-US" altLang="zh-CN" dirty="0"/>
          </a:p>
          <a:p>
            <a:r>
              <a:rPr lang="en-US" altLang="zh-CN" dirty="0"/>
              <a:t>32----28</a:t>
            </a:r>
            <a:r>
              <a:rPr lang="zh-CN" altLang="en-US" dirty="0"/>
              <a:t>，后面会说，有个公式。</a:t>
            </a:r>
            <a:endParaRPr lang="zh-CN" altLang="en-US" dirty="0"/>
          </a:p>
          <a:p>
            <a:endParaRPr lang="zh-CN" altLang="en-US" dirty="0"/>
          </a:p>
          <a:p>
            <a:endParaRPr lang="en-US" altLang="zh-CN" dirty="0"/>
          </a:p>
          <a:p>
            <a:r>
              <a:rPr lang="zh-CN" altLang="en-US" dirty="0">
                <a:sym typeface="+mn-ea"/>
              </a:rPr>
              <a:t>卷积完后会得一张图，叫特征图。</a:t>
            </a:r>
            <a:endParaRPr lang="en-US" altLang="zh-CN" dirty="0"/>
          </a:p>
          <a:p>
            <a:r>
              <a:rPr lang="zh-CN" altLang="en-US" dirty="0">
                <a:sym typeface="+mn-ea"/>
              </a:rPr>
              <a:t>可以用不同的卷积得到不同的特征图。比如</a:t>
            </a:r>
            <a:r>
              <a:rPr lang="en-US" altLang="zh-CN" dirty="0">
                <a:sym typeface="+mn-ea"/>
              </a:rPr>
              <a:t>w1</a:t>
            </a:r>
            <a:r>
              <a:rPr lang="zh-CN" altLang="en-US" dirty="0">
                <a:sym typeface="+mn-ea"/>
              </a:rPr>
              <a:t>就是另一组卷积核了。当然，不同组卷积核的规格都是一样，比如都是</a:t>
            </a:r>
            <a:r>
              <a:rPr lang="en-US" altLang="zh-CN" dirty="0">
                <a:sym typeface="+mn-ea"/>
              </a:rPr>
              <a:t>3</a:t>
            </a:r>
            <a:r>
              <a:rPr lang="zh-CN" altLang="en-US" dirty="0">
                <a:sym typeface="+mn-ea"/>
              </a:rPr>
              <a:t>*</a:t>
            </a:r>
            <a:r>
              <a:rPr lang="en-US" altLang="zh-CN" dirty="0">
                <a:sym typeface="+mn-ea"/>
              </a:rPr>
              <a:t>3</a:t>
            </a:r>
            <a:r>
              <a:rPr lang="zh-CN" altLang="en-US" dirty="0">
                <a:sym typeface="+mn-ea"/>
              </a:rPr>
              <a:t>*</a:t>
            </a:r>
            <a:r>
              <a:rPr lang="en-US" altLang="zh-CN" dirty="0">
                <a:sym typeface="+mn-ea"/>
              </a:rPr>
              <a:t>3</a:t>
            </a:r>
            <a:endParaRPr lang="en-US" altLang="zh-CN" dirty="0"/>
          </a:p>
          <a:p>
            <a:r>
              <a:rPr lang="zh-CN" altLang="en-US" dirty="0">
                <a:sym typeface="+mn-ea"/>
              </a:rPr>
              <a:t>所以那个</a:t>
            </a:r>
            <a:r>
              <a:rPr lang="en-US" altLang="zh-CN" dirty="0">
                <a:sym typeface="+mn-ea"/>
              </a:rPr>
              <a:t>Output Volume</a:t>
            </a:r>
            <a:r>
              <a:rPr lang="zh-CN" altLang="en-US" dirty="0">
                <a:sym typeface="+mn-ea"/>
              </a:rPr>
              <a:t>的（</a:t>
            </a:r>
            <a:r>
              <a:rPr lang="en-US" altLang="zh-CN" dirty="0">
                <a:sym typeface="+mn-ea"/>
              </a:rPr>
              <a:t>3</a:t>
            </a:r>
            <a:r>
              <a:rPr lang="zh-CN" altLang="en-US" dirty="0">
                <a:sym typeface="+mn-ea"/>
              </a:rPr>
              <a:t>*</a:t>
            </a:r>
            <a:r>
              <a:rPr lang="en-US" altLang="zh-CN" dirty="0">
                <a:sym typeface="+mn-ea"/>
              </a:rPr>
              <a:t>3</a:t>
            </a:r>
            <a:r>
              <a:rPr lang="zh-CN" altLang="en-US" dirty="0">
                <a:sym typeface="+mn-ea"/>
              </a:rPr>
              <a:t>*</a:t>
            </a:r>
            <a:r>
              <a:rPr lang="en-US" altLang="zh-CN" dirty="0">
                <a:sym typeface="+mn-ea"/>
              </a:rPr>
              <a:t>2</a:t>
            </a:r>
            <a:r>
              <a:rPr lang="zh-CN" altLang="en-US" dirty="0">
                <a:sym typeface="+mn-ea"/>
              </a:rPr>
              <a:t>）中的</a:t>
            </a:r>
            <a:r>
              <a:rPr lang="en-US" altLang="zh-CN" dirty="0">
                <a:sym typeface="+mn-ea"/>
              </a:rPr>
              <a:t>2</a:t>
            </a:r>
            <a:r>
              <a:rPr lang="zh-CN" altLang="en-US" dirty="0">
                <a:sym typeface="+mn-ea"/>
              </a:rPr>
              <a:t>就代表</a:t>
            </a:r>
            <a:r>
              <a:rPr lang="en-US" altLang="zh-CN" dirty="0">
                <a:sym typeface="+mn-ea"/>
              </a:rPr>
              <a:t>2</a:t>
            </a:r>
            <a:r>
              <a:rPr lang="zh-CN" altLang="en-US" dirty="0">
                <a:sym typeface="+mn-ea"/>
              </a:rPr>
              <a:t>个特征图。</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在上一次卷积结果（特征图）的基础上继续卷积。</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963"/>
            <a:ext cx="7772400" cy="1791105"/>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140"/>
            <a:ext cx="6858000" cy="12421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944"/>
        <p:cNvGrpSpPr/>
        <p:nvPr/>
      </p:nvGrpSpPr>
      <p:grpSpPr>
        <a:xfrm>
          <a:off x="0" y="0"/>
          <a:ext cx="0" cy="0"/>
          <a:chOff x="0" y="0"/>
          <a:chExt cx="0" cy="0"/>
        </a:xfrm>
      </p:grpSpPr>
      <p:sp>
        <p:nvSpPr>
          <p:cNvPr id="945" name="Google Shape;945;p2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6" name="Google Shape;946;p2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947" name="Google Shape;947;p2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fld>
            <a:endParaRPr lang="en-GB"/>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matchingName="标题与副标题">
  <p:cSld name="标题与副标题">
    <p:spTree>
      <p:nvGrpSpPr>
        <p:cNvPr id="1" name="Shape 770"/>
        <p:cNvGrpSpPr/>
        <p:nvPr/>
      </p:nvGrpSpPr>
      <p:grpSpPr>
        <a:xfrm>
          <a:off x="0" y="0"/>
          <a:ext cx="0" cy="0"/>
          <a:chOff x="0" y="0"/>
          <a:chExt cx="0" cy="0"/>
        </a:xfrm>
      </p:grpSpPr>
      <p:sp>
        <p:nvSpPr>
          <p:cNvPr id="771" name="Google Shape;771;p189"/>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1pPr>
            <a:lvl2pPr marL="0" marR="0" lvl="1"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2pPr>
            <a:lvl3pPr marL="0" marR="0" lvl="2"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3pPr>
            <a:lvl4pPr marL="0" marR="0" lvl="3"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4pPr>
            <a:lvl5pPr marL="0" marR="0" lvl="4"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5pPr>
            <a:lvl6pPr marL="0" marR="0" lvl="5"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6pPr>
            <a:lvl7pPr marL="0" marR="0" lvl="6"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7pPr>
            <a:lvl8pPr marL="0" marR="0" lvl="7"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8pPr>
            <a:lvl9pPr marL="0" marR="0" lvl="8"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9pPr>
          </a:lstStyle>
          <a:p>
            <a:pPr marL="0" lvl="0" indent="0">
              <a:spcBef>
                <a:spcPts val="0"/>
              </a:spcBef>
              <a:spcAft>
                <a:spcPts val="0"/>
              </a:spcAft>
              <a:buNone/>
            </a:pPr>
            <a:fld id="{00000000-1234-1234-1234-123412341234}" type="slidenum">
              <a:rPr lang="en-GB"/>
            </a:fld>
            <a:endParaRPr lang="en-GB"/>
          </a:p>
        </p:txBody>
      </p:sp>
      <p:pic>
        <p:nvPicPr>
          <p:cNvPr id="3" name="图片 2"/>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
        <p:nvSpPr>
          <p:cNvPr id="11" name="矩形 10"/>
          <p:cNvSpPr/>
          <p:nvPr userDrawn="1"/>
        </p:nvSpPr>
        <p:spPr>
          <a:xfrm>
            <a:off x="6563995" y="48260"/>
            <a:ext cx="2588895" cy="815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12" name="图片 11"/>
          <p:cNvPicPr>
            <a:picLocks noChangeAspect="1"/>
          </p:cNvPicPr>
          <p:nvPr userDrawn="1"/>
        </p:nvPicPr>
        <p:blipFill>
          <a:blip r:embed="rId2"/>
          <a:stretch>
            <a:fillRect/>
          </a:stretch>
        </p:blipFill>
        <p:spPr>
          <a:xfrm>
            <a:off x="7381875" y="-28575"/>
            <a:ext cx="1673225" cy="6019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95"/>
            <a:ext cx="7886700" cy="21400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877"/>
            <a:ext cx="7886700" cy="1125395"/>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7" name="图片 6"/>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06"/>
            <a:ext cx="7886700" cy="99439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158"/>
            <a:ext cx="3868340"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9232"/>
            <a:ext cx="3868340"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1158"/>
            <a:ext cx="3887391"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9232"/>
            <a:ext cx="3887391"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10" name="图片 9"/>
          <p:cNvPicPr>
            <a:picLocks noChangeAspect="1"/>
          </p:cNvPicPr>
          <p:nvPr userDrawn="1"/>
        </p:nvPicPr>
        <p:blipFill>
          <a:blip r:embed="rId2"/>
          <a:stretch>
            <a:fillRect/>
          </a:stretch>
        </p:blipFill>
        <p:spPr>
          <a:xfrm>
            <a:off x="6457950" y="165765"/>
            <a:ext cx="2597150" cy="607126"/>
          </a:xfrm>
          <a:prstGeom prst="rect">
            <a:avLst/>
          </a:prstGeom>
        </p:spPr>
      </p:pic>
      <p:pic>
        <p:nvPicPr>
          <p:cNvPr id="12" name="图片 1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78"/>
            <a:ext cx="2949178" cy="1200422"/>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37"/>
            <a:ext cx="4629150" cy="365604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399"/>
            <a:ext cx="2949178" cy="285933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l="71000" t="1000" r="1000" b="8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06"/>
            <a:ext cx="7886700" cy="99439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528"/>
            <a:ext cx="7886700" cy="326424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8342"/>
            <a:ext cx="2057400" cy="273906"/>
          </a:xfrm>
          <a:prstGeom prst="rect">
            <a:avLst/>
          </a:prstGeom>
        </p:spPr>
        <p:txBody>
          <a:bodyPr vert="horz" lIns="91440" tIns="45720" rIns="91440" bIns="45720" rtlCol="0" anchor="ctr"/>
          <a:lstStyle>
            <a:lvl1pPr algn="l">
              <a:defRPr sz="900">
                <a:solidFill>
                  <a:schemeClr val="tx1">
                    <a:tint val="75000"/>
                  </a:schemeClr>
                </a:solidFill>
              </a:defRPr>
            </a:lvl1p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3"/>
          </p:nvPr>
        </p:nvSpPr>
        <p:spPr>
          <a:xfrm>
            <a:off x="3028950" y="4768342"/>
            <a:ext cx="3086100" cy="27390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342"/>
            <a:ext cx="2057400" cy="273906"/>
          </a:xfrm>
          <a:prstGeom prst="rect">
            <a:avLst/>
          </a:prstGeom>
        </p:spPr>
        <p:txBody>
          <a:bodyPr vert="horz" lIns="91440" tIns="45720" rIns="91440" bIns="45720" rtlCol="0" anchor="ctr"/>
          <a:lstStyle>
            <a:lvl1pPr algn="r">
              <a:defRPr sz="900">
                <a:solidFill>
                  <a:schemeClr val="tx1">
                    <a:tint val="75000"/>
                  </a:schemeClr>
                </a:solidFill>
              </a:defRPr>
            </a:lvl1pPr>
          </a:lstStyle>
          <a:p>
            <a:fld id="{A56CA248-7BE1-4335-B3FB-1E6869F2EC71}" type="slidenum">
              <a:rPr lang="zh-CN" altLang="en-US" smtClean="0"/>
            </a:fld>
            <a:endParaRPr lang="zh-CN" altLang="en-US"/>
          </a:p>
        </p:txBody>
      </p:sp>
      <p:sp>
        <p:nvSpPr>
          <p:cNvPr id="8" name="矩形 7"/>
          <p:cNvSpPr/>
          <p:nvPr userDrawn="1"/>
        </p:nvSpPr>
        <p:spPr>
          <a:xfrm>
            <a:off x="6523355" y="83820"/>
            <a:ext cx="2524125" cy="64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9" name="图片 8"/>
          <p:cNvPicPr>
            <a:picLocks noChangeAspect="1"/>
          </p:cNvPicPr>
          <p:nvPr userDrawn="1"/>
        </p:nvPicPr>
        <p:blipFill>
          <a:blip r:embed="rId18"/>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DF0EA9F-13A1-42BA-97AC-94DDCCF092E8}"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AD5BB1-9BE5-4348-8E2B-00376F31D2C2}" type="slidenum">
              <a:rPr lang="zh-CN" altLang="en-US" smtClean="0"/>
            </a:fld>
            <a:endParaRPr lang="zh-CN" altLang="en-US"/>
          </a:p>
        </p:txBody>
      </p:sp>
      <p:pic>
        <p:nvPicPr>
          <p:cNvPr id="9" name="图片 8"/>
          <p:cNvPicPr>
            <a:picLocks noChangeAspect="1"/>
          </p:cNvPicPr>
          <p:nvPr userDrawn="1"/>
        </p:nvPicPr>
        <p:blipFill>
          <a:blip r:embed="rId12"/>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25.GIF"/><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27.GIF"/><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6.xml"/><Relationship Id="rId2" Type="http://schemas.openxmlformats.org/officeDocument/2006/relationships/image" Target="../media/image37.png"/><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6.xml"/><Relationship Id="rId2" Type="http://schemas.openxmlformats.org/officeDocument/2006/relationships/image" Target="../media/image39.png"/><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6.xml"/><Relationship Id="rId2" Type="http://schemas.openxmlformats.org/officeDocument/2006/relationships/image" Target="../media/image44.png"/><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6.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7.png"/><Relationship Id="rId2" Type="http://schemas.openxmlformats.org/officeDocument/2006/relationships/image" Target="../media/image55.png"/><Relationship Id="rId1" Type="http://schemas.openxmlformats.org/officeDocument/2006/relationships/image" Target="../media/image54.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6.xml"/><Relationship Id="rId3" Type="http://schemas.openxmlformats.org/officeDocument/2006/relationships/image" Target="../media/image62.wmf"/><Relationship Id="rId2" Type="http://schemas.openxmlformats.org/officeDocument/2006/relationships/oleObject" Target="../embeddings/oleObject1.bin"/><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6.xml"/><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605918" y="1753367"/>
            <a:ext cx="1399540" cy="1021715"/>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 name="组合 1"/>
          <p:cNvGrpSpPr/>
          <p:nvPr/>
        </p:nvGrpSpPr>
        <p:grpSpPr>
          <a:xfrm>
            <a:off x="256865" y="1825551"/>
            <a:ext cx="5460365" cy="1021286"/>
            <a:chOff x="0" y="2716812"/>
            <a:chExt cx="5991142" cy="1361673"/>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p:nvGrpSpPr>
        <p:grpSpPr>
          <a:xfrm>
            <a:off x="489292" y="1867489"/>
            <a:ext cx="918161" cy="918159"/>
            <a:chOff x="222586" y="2787385"/>
            <a:chExt cx="1224000" cy="1223998"/>
          </a:xfrm>
        </p:grpSpPr>
        <p:sp>
          <p:nvSpPr>
            <p:cNvPr id="20" name="椭圆 19"/>
            <p:cNvSpPr/>
            <p:nvPr/>
          </p:nvSpPr>
          <p:spPr>
            <a:xfrm>
              <a:off x="222586"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Freeform 5"/>
            <p:cNvSpPr>
              <a:spLocks noEditPoints="1"/>
            </p:cNvSpPr>
            <p:nvPr/>
          </p:nvSpPr>
          <p:spPr bwMode="auto">
            <a:xfrm>
              <a:off x="446632" y="3034538"/>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grpSp>
        <p:nvGrpSpPr>
          <p:cNvPr id="4" name="组合 3"/>
          <p:cNvGrpSpPr/>
          <p:nvPr/>
        </p:nvGrpSpPr>
        <p:grpSpPr>
          <a:xfrm>
            <a:off x="1478863" y="1867488"/>
            <a:ext cx="918161" cy="918159"/>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sp>
        <p:nvSpPr>
          <p:cNvPr id="13" name="TextBox 12"/>
          <p:cNvSpPr txBox="1"/>
          <p:nvPr/>
        </p:nvSpPr>
        <p:spPr>
          <a:xfrm>
            <a:off x="2064153" y="1975816"/>
            <a:ext cx="3925173" cy="52197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图像处理与深度学习</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702935" y="1886585"/>
            <a:ext cx="1948815" cy="252730"/>
          </a:xfrm>
          <a:prstGeom prst="rect">
            <a:avLst/>
          </a:prstGeom>
          <a:noFill/>
        </p:spPr>
        <p:txBody>
          <a:bodyPr wrap="square" rtlCol="0">
            <a:spAutoFit/>
          </a:bodyPr>
          <a:lstStyle/>
          <a:p>
            <a:pPr algn="ctr"/>
            <a:r>
              <a:rPr lang="zh-CN" altLang="en-US" sz="1050" b="1" dirty="0">
                <a:solidFill>
                  <a:schemeClr val="accent1"/>
                </a:solidFill>
                <a:latin typeface="微软雅黑" panose="020B0503020204020204" pitchFamily="34" charset="-122"/>
                <a:ea typeface="微软雅黑" panose="020B0503020204020204" pitchFamily="34" charset="-122"/>
              </a:rPr>
              <a:t>聂笑盈</a:t>
            </a:r>
            <a:endParaRPr lang="zh-CN" altLang="en-US" sz="1050" b="1" dirty="0">
              <a:solidFill>
                <a:schemeClr val="accent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740400" y="2133600"/>
            <a:ext cx="1915795" cy="245110"/>
          </a:xfrm>
          <a:prstGeom prst="rect">
            <a:avLst/>
          </a:prstGeom>
          <a:noFill/>
        </p:spPr>
        <p:txBody>
          <a:bodyPr wrap="square" rtlCol="0">
            <a:spAutoFit/>
          </a:bodyPr>
          <a:lstStyle/>
          <a:p>
            <a:pPr algn="ctr"/>
            <a:r>
              <a:rPr lang="zh-CN" altLang="en-US" sz="1000" b="1" smtClean="0">
                <a:solidFill>
                  <a:schemeClr val="accent1"/>
                </a:solidFill>
                <a:latin typeface="微软雅黑" panose="020B0503020204020204" pitchFamily="34" charset="-122"/>
                <a:ea typeface="微软雅黑" panose="020B0503020204020204" pitchFamily="34" charset="-122"/>
              </a:rPr>
              <a:t>北京林业大学</a:t>
            </a:r>
            <a:r>
              <a:rPr lang="en-US" altLang="zh-CN" sz="1000" b="1" smtClean="0">
                <a:solidFill>
                  <a:schemeClr val="accent1"/>
                </a:solidFill>
                <a:latin typeface="微软雅黑" panose="020B0503020204020204" pitchFamily="34" charset="-122"/>
                <a:ea typeface="微软雅黑" panose="020B0503020204020204" pitchFamily="34" charset="-122"/>
              </a:rPr>
              <a:t>  </a:t>
            </a:r>
            <a:r>
              <a:rPr lang="zh-CN" altLang="en-US" sz="1000" b="1" smtClean="0">
                <a:solidFill>
                  <a:schemeClr val="accent1"/>
                </a:solidFill>
                <a:latin typeface="微软雅黑" panose="020B0503020204020204" pitchFamily="34" charset="-122"/>
                <a:ea typeface="微软雅黑" panose="020B0503020204020204" pitchFamily="34" charset="-122"/>
              </a:rPr>
              <a:t>信息</a:t>
            </a:r>
            <a:r>
              <a:rPr lang="zh-CN" altLang="en-US" sz="1000" b="1" smtClean="0">
                <a:solidFill>
                  <a:schemeClr val="accent1"/>
                </a:solidFill>
                <a:latin typeface="微软雅黑" panose="020B0503020204020204" pitchFamily="34" charset="-122"/>
                <a:ea typeface="微软雅黑" panose="020B0503020204020204" pitchFamily="34" charset="-122"/>
              </a:rPr>
              <a:t>学院</a:t>
            </a:r>
            <a:endParaRPr lang="zh-CN" altLang="en-US" sz="1000" b="1" smtClean="0">
              <a:solidFill>
                <a:schemeClr val="accent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5702935" y="2391410"/>
            <a:ext cx="1976120" cy="245110"/>
          </a:xfrm>
          <a:prstGeom prst="rect">
            <a:avLst/>
          </a:prstGeom>
          <a:noFill/>
        </p:spPr>
        <p:txBody>
          <a:bodyPr wrap="square" rtlCol="0">
            <a:spAutoFit/>
          </a:bodyPr>
          <a:lstStyle/>
          <a:p>
            <a:pPr algn="ctr"/>
            <a:r>
              <a:rPr lang="zh-CN" altLang="en-US" sz="1000" b="1" dirty="0">
                <a:solidFill>
                  <a:schemeClr val="accent1"/>
                </a:solidFill>
                <a:latin typeface="微软雅黑" panose="020B0503020204020204" pitchFamily="34" charset="-122"/>
                <a:ea typeface="微软雅黑" panose="020B0503020204020204" pitchFamily="34" charset="-122"/>
              </a:rPr>
              <a:t>数字媒体</a:t>
            </a:r>
            <a:r>
              <a:rPr lang="zh-CN" altLang="en-US" sz="1000" b="1" dirty="0">
                <a:solidFill>
                  <a:schemeClr val="accent1"/>
                </a:solidFill>
                <a:latin typeface="微软雅黑" panose="020B0503020204020204" pitchFamily="34" charset="-122"/>
                <a:ea typeface="微软雅黑" panose="020B0503020204020204" pitchFamily="34" charset="-122"/>
              </a:rPr>
              <a:t>教研室</a:t>
            </a:r>
            <a:endParaRPr lang="zh-CN" altLang="en-US" sz="1000" b="1" dirty="0">
              <a:solidFill>
                <a:schemeClr val="accent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78503" y="2961946"/>
            <a:ext cx="1454369" cy="2181554"/>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6519" y="246527"/>
            <a:ext cx="1858213" cy="1354561"/>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491" y="514577"/>
            <a:ext cx="4004441" cy="920828"/>
          </a:xfrm>
          <a:prstGeom prst="rect">
            <a:avLst/>
          </a:prstGeom>
        </p:spPr>
      </p:pic>
      <p:pic>
        <p:nvPicPr>
          <p:cNvPr id="25" name="图片 24"/>
          <p:cNvPicPr>
            <a:picLocks noChangeAspect="1"/>
          </p:cNvPicPr>
          <p:nvPr/>
        </p:nvPicPr>
        <p:blipFill>
          <a:blip r:embed="rId4"/>
          <a:stretch>
            <a:fillRect/>
          </a:stretch>
        </p:blipFill>
        <p:spPr>
          <a:xfrm>
            <a:off x="1406850" y="3596860"/>
            <a:ext cx="5017499" cy="1112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5535" y="0"/>
            <a:ext cx="9032931"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p:cNvPicPr/>
          <p:nvPr/>
        </p:nvPicPr>
        <p:blipFill>
          <a:blip r:embed="rId1"/>
          <a:stretch>
            <a:fillRect/>
          </a:stretch>
        </p:blipFill>
        <p:spPr>
          <a:xfrm>
            <a:off x="2019300" y="987266"/>
            <a:ext cx="5153025" cy="4155758"/>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52525" y="4975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特征图</a:t>
            </a:r>
            <a:endParaRPr lang="zh-CN" altLang="en-US"/>
          </a:p>
        </p:txBody>
      </p:sp>
      <p:pic>
        <p:nvPicPr>
          <p:cNvPr id="3" name="图片 2"/>
          <p:cNvPicPr>
            <a:picLocks noChangeAspect="1"/>
          </p:cNvPicPr>
          <p:nvPr/>
        </p:nvPicPr>
        <p:blipFill>
          <a:blip r:embed="rId1"/>
          <a:stretch>
            <a:fillRect/>
          </a:stretch>
        </p:blipFill>
        <p:spPr>
          <a:xfrm>
            <a:off x="521494" y="989409"/>
            <a:ext cx="8101013" cy="3850481"/>
          </a:xfrm>
          <a:prstGeom prst="rect">
            <a:avLst/>
          </a:prstGeom>
        </p:spPr>
      </p:pic>
      <p:sp>
        <p:nvSpPr>
          <p:cNvPr id="2" name="文本框 1"/>
          <p:cNvSpPr txBox="1"/>
          <p:nvPr/>
        </p:nvSpPr>
        <p:spPr>
          <a:xfrm>
            <a:off x="3203189" y="1898495"/>
            <a:ext cx="1504315" cy="506730"/>
          </a:xfrm>
          <a:prstGeom prst="rect">
            <a:avLst/>
          </a:prstGeom>
          <a:noFill/>
        </p:spPr>
        <p:txBody>
          <a:bodyPr wrap="none" rtlCol="0">
            <a:spAutoFit/>
          </a:bodyPr>
          <a:lstStyle/>
          <a:p>
            <a:r>
              <a:rPr lang="en-US" altLang="zh-CN" sz="2700" dirty="0">
                <a:solidFill>
                  <a:srgbClr val="00B050"/>
                </a:solidFill>
              </a:rPr>
              <a:t>Stride = 2</a:t>
            </a:r>
            <a:endParaRPr lang="zh-CN" altLang="en-US" sz="2700" dirty="0">
              <a:solidFill>
                <a:srgbClr val="00B050"/>
              </a:solidFill>
            </a:endParaRPr>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31900" y="49751"/>
            <a:ext cx="7886700" cy="994397"/>
          </a:xfrm>
        </p:spPr>
        <p:txBody>
          <a:bodyPr>
            <a:normAutofit/>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特征图</a:t>
            </a:r>
            <a:endParaRPr lang="zh-CN" altLang="en-US"/>
          </a:p>
        </p:txBody>
      </p:sp>
      <p:pic>
        <p:nvPicPr>
          <p:cNvPr id="3" name="图片 2"/>
          <p:cNvPicPr>
            <a:picLocks noChangeAspect="1"/>
          </p:cNvPicPr>
          <p:nvPr/>
        </p:nvPicPr>
        <p:blipFill>
          <a:blip r:embed="rId1"/>
          <a:stretch>
            <a:fillRect/>
          </a:stretch>
        </p:blipFill>
        <p:spPr>
          <a:xfrm>
            <a:off x="742950" y="1054894"/>
            <a:ext cx="7658100" cy="3964781"/>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20470" y="4975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多次反复卷积</a:t>
            </a:r>
            <a:endParaRPr lang="zh-CN" altLang="en-US" dirty="0"/>
          </a:p>
        </p:txBody>
      </p:sp>
      <p:pic>
        <p:nvPicPr>
          <p:cNvPr id="2" name="图片 1"/>
          <p:cNvPicPr>
            <a:picLocks noChangeAspect="1"/>
          </p:cNvPicPr>
          <p:nvPr/>
        </p:nvPicPr>
        <p:blipFill>
          <a:blip r:embed="rId1"/>
          <a:stretch>
            <a:fillRect/>
          </a:stretch>
        </p:blipFill>
        <p:spPr>
          <a:xfrm>
            <a:off x="918210" y="933450"/>
            <a:ext cx="7308056" cy="4000500"/>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22680" y="4975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堆叠的卷积层</a:t>
            </a:r>
            <a:endParaRPr lang="zh-CN" altLang="en-US" dirty="0"/>
          </a:p>
        </p:txBody>
      </p:sp>
      <p:pic>
        <p:nvPicPr>
          <p:cNvPr id="3" name="图片 2"/>
          <p:cNvPicPr>
            <a:picLocks noChangeAspect="1"/>
          </p:cNvPicPr>
          <p:nvPr/>
        </p:nvPicPr>
        <p:blipFill>
          <a:blip r:embed="rId1"/>
          <a:stretch>
            <a:fillRect/>
          </a:stretch>
        </p:blipFill>
        <p:spPr>
          <a:xfrm>
            <a:off x="50006" y="1096653"/>
            <a:ext cx="9043988" cy="3686175"/>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99845" y="22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卷积层涉及的参数</a:t>
            </a:r>
            <a:endParaRPr lang="zh-CN" altLang="en-US" dirty="0"/>
          </a:p>
        </p:txBody>
      </p:sp>
      <p:pic>
        <p:nvPicPr>
          <p:cNvPr id="3" name="图片 2"/>
          <p:cNvPicPr>
            <a:picLocks noChangeAspect="1"/>
          </p:cNvPicPr>
          <p:nvPr/>
        </p:nvPicPr>
        <p:blipFill>
          <a:blip r:embed="rId1"/>
          <a:stretch>
            <a:fillRect/>
          </a:stretch>
        </p:blipFill>
        <p:spPr>
          <a:xfrm>
            <a:off x="0" y="1163253"/>
            <a:ext cx="9144000" cy="2816994"/>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88269" y="228600"/>
            <a:ext cx="7643813" cy="4857750"/>
          </a:xfrm>
          <a:prstGeom prst="rect">
            <a:avLst/>
          </a:prstGeom>
        </p:spPr>
      </p:pic>
      <p:pic>
        <p:nvPicPr>
          <p:cNvPr id="103" name="图片 102"/>
          <p:cNvPicPr/>
          <p:nvPr/>
        </p:nvPicPr>
        <p:blipFill>
          <a:blip r:embed="rId2"/>
          <a:stretch>
            <a:fillRect/>
          </a:stretch>
        </p:blipFill>
        <p:spPr>
          <a:xfrm>
            <a:off x="95250" y="3028950"/>
            <a:ext cx="2100263" cy="205740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08075" y="74516"/>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卷积层涉及的参数</a:t>
            </a:r>
            <a:endParaRPr lang="zh-CN" altLang="en-US" dirty="0"/>
          </a:p>
        </p:txBody>
      </p:sp>
      <p:pic>
        <p:nvPicPr>
          <p:cNvPr id="3" name="图片 2"/>
          <p:cNvPicPr>
            <a:picLocks noChangeAspect="1"/>
          </p:cNvPicPr>
          <p:nvPr/>
        </p:nvPicPr>
        <p:blipFill>
          <a:blip r:embed="rId1"/>
          <a:stretch>
            <a:fillRect/>
          </a:stretch>
        </p:blipFill>
        <p:spPr>
          <a:xfrm>
            <a:off x="0" y="1163253"/>
            <a:ext cx="9144000" cy="2816994"/>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9938" y="0"/>
            <a:ext cx="9004123"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01183" y="1555333"/>
            <a:ext cx="7078436" cy="1790700"/>
          </a:xfrm>
        </p:spPr>
        <p:txBody>
          <a:bodyPr>
            <a:normAutofit/>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卷积神经网络</a:t>
            </a:r>
            <a:b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b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Convolutional neural network，CNN</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4890" y="49116"/>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边缘填充</a:t>
            </a:r>
            <a:endParaRPr lang="zh-CN" altLang="en-US" dirty="0"/>
          </a:p>
        </p:txBody>
      </p:sp>
      <p:pic>
        <p:nvPicPr>
          <p:cNvPr id="4" name="图片 3"/>
          <p:cNvPicPr>
            <a:picLocks noChangeAspect="1"/>
          </p:cNvPicPr>
          <p:nvPr/>
        </p:nvPicPr>
        <p:blipFill>
          <a:blip r:embed="rId1"/>
          <a:stretch>
            <a:fillRect/>
          </a:stretch>
        </p:blipFill>
        <p:spPr>
          <a:xfrm>
            <a:off x="138589" y="1257300"/>
            <a:ext cx="4339590" cy="2628900"/>
          </a:xfrm>
          <a:prstGeom prst="rect">
            <a:avLst/>
          </a:prstGeom>
        </p:spPr>
      </p:pic>
      <p:pic>
        <p:nvPicPr>
          <p:cNvPr id="102" name="图片 101"/>
          <p:cNvPicPr/>
          <p:nvPr/>
        </p:nvPicPr>
        <p:blipFill>
          <a:blip r:embed="rId2"/>
          <a:stretch>
            <a:fillRect/>
          </a:stretch>
        </p:blipFill>
        <p:spPr>
          <a:xfrm>
            <a:off x="4775359" y="284798"/>
            <a:ext cx="4231958" cy="4715828"/>
          </a:xfrm>
          <a:prstGeom prst="rect">
            <a:avLst/>
          </a:prstGeom>
          <a:noFill/>
          <a:ln w="9525">
            <a:noFill/>
          </a:ln>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24890" y="12341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卷积层涉及的参数</a:t>
            </a:r>
            <a:endParaRPr lang="zh-CN" altLang="en-US" dirty="0"/>
          </a:p>
        </p:txBody>
      </p:sp>
      <p:pic>
        <p:nvPicPr>
          <p:cNvPr id="3" name="图片 2"/>
          <p:cNvPicPr>
            <a:picLocks noChangeAspect="1"/>
          </p:cNvPicPr>
          <p:nvPr/>
        </p:nvPicPr>
        <p:blipFill>
          <a:blip r:embed="rId1"/>
          <a:stretch>
            <a:fillRect/>
          </a:stretch>
        </p:blipFill>
        <p:spPr>
          <a:xfrm>
            <a:off x="0" y="1163253"/>
            <a:ext cx="9144000" cy="2816994"/>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963930" y="24765"/>
            <a:ext cx="8179435" cy="994410"/>
          </a:xfrm>
          <a:solidFill>
            <a:schemeClr val="bg1"/>
          </a:solidFill>
          <a:ln>
            <a:solidFill>
              <a:schemeClr val="bg1"/>
            </a:solidFill>
          </a:ln>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卷积结果（特征图）尺寸的计算公式</a:t>
            </a:r>
            <a:endParaRPr lang="zh-CN" altLang="en-US" dirty="0"/>
          </a:p>
        </p:txBody>
      </p:sp>
      <p:pic>
        <p:nvPicPr>
          <p:cNvPr id="3" name="图片 2"/>
          <p:cNvPicPr>
            <a:picLocks noChangeAspect="1"/>
          </p:cNvPicPr>
          <p:nvPr/>
        </p:nvPicPr>
        <p:blipFill>
          <a:blip r:embed="rId1"/>
          <a:stretch>
            <a:fillRect/>
          </a:stretch>
        </p:blipFill>
        <p:spPr>
          <a:xfrm>
            <a:off x="565489" y="1133765"/>
            <a:ext cx="3293269" cy="1500188"/>
          </a:xfrm>
          <a:prstGeom prst="rect">
            <a:avLst/>
          </a:prstGeom>
        </p:spPr>
      </p:pic>
      <p:sp>
        <p:nvSpPr>
          <p:cNvPr id="6" name="文本框 5"/>
          <p:cNvSpPr txBox="1"/>
          <p:nvPr/>
        </p:nvSpPr>
        <p:spPr>
          <a:xfrm>
            <a:off x="359627" y="3254879"/>
            <a:ext cx="7796096" cy="1753235"/>
          </a:xfrm>
          <a:prstGeom prst="rect">
            <a:avLst/>
          </a:prstGeom>
          <a:noFill/>
        </p:spPr>
        <p:txBody>
          <a:bodyPr wrap="square">
            <a:spAutoFit/>
          </a:bodyPr>
          <a:lstStyle/>
          <a:p>
            <a:r>
              <a:rPr lang="zh-CN" altLang="en-US" b="1" dirty="0"/>
              <a:t>其中：</a:t>
            </a:r>
            <a:endParaRPr lang="zh-CN" altLang="en-US" b="1" dirty="0"/>
          </a:p>
          <a:p>
            <a:pPr lvl="2"/>
            <a:r>
              <a:rPr lang="en-US" altLang="zh-CN" dirty="0">
                <a:latin typeface="微软雅黑" panose="020B0503020204020204" pitchFamily="34" charset="-122"/>
                <a:ea typeface="微软雅黑" panose="020B0503020204020204" pitchFamily="34" charset="-122"/>
                <a:cs typeface="微软雅黑" panose="020B0503020204020204" pitchFamily="34" charset="-122"/>
              </a:rPr>
              <a:t>W1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H1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表示输入的宽度、长度；</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cs typeface="微软雅黑" panose="020B0503020204020204" pitchFamily="34" charset="-122"/>
              </a:rPr>
              <a:t>W2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H2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表示输出特征图的宽度、长度；</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cs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表示卷积核长和宽的大小；</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cs typeface="微软雅黑" panose="020B0503020204020204" pitchFamily="34" charset="-122"/>
              </a:rPr>
              <a:t>S</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表示滑动窗口的步长</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2"/>
            <a:r>
              <a:rPr lang="en-US" altLang="zh-CN" dirty="0">
                <a:latin typeface="微软雅黑" panose="020B0503020204020204" pitchFamily="34" charset="-122"/>
                <a:ea typeface="微软雅黑" panose="020B0503020204020204" pitchFamily="34" charset="-122"/>
                <a:cs typeface="微软雅黑" panose="020B0503020204020204" pitchFamily="34" charset="-122"/>
              </a:rPr>
              <a:t>P</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表示边界填充</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加几圈</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357813" y="868204"/>
            <a:ext cx="3786188" cy="1543050"/>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58545" y="49116"/>
            <a:ext cx="7886700" cy="994397"/>
          </a:xfrm>
          <a:solidFill>
            <a:schemeClr val="bg1"/>
          </a:solidFill>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卷积结果（特征图）尺寸的计算公式</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81953" y="1300163"/>
            <a:ext cx="7750969" cy="3114675"/>
          </a:xfrm>
          <a:prstGeom prst="rect">
            <a:avLst/>
          </a:prstGeom>
        </p:spPr>
      </p:pic>
      <p:pic>
        <p:nvPicPr>
          <p:cNvPr id="2" name="图片 1"/>
          <p:cNvPicPr>
            <a:picLocks noChangeAspect="1"/>
          </p:cNvPicPr>
          <p:nvPr/>
        </p:nvPicPr>
        <p:blipFill>
          <a:blip r:embed="rId2"/>
          <a:stretch>
            <a:fillRect/>
          </a:stretch>
        </p:blipFill>
        <p:spPr>
          <a:xfrm>
            <a:off x="4243388" y="906304"/>
            <a:ext cx="4742974" cy="1933099"/>
          </a:xfrm>
          <a:prstGeom prst="rect">
            <a:avLst/>
          </a:prstGeom>
        </p:spPr>
      </p:pic>
      <p:sp>
        <p:nvSpPr>
          <p:cNvPr id="8" name="文本框 7"/>
          <p:cNvSpPr txBox="1"/>
          <p:nvPr/>
        </p:nvSpPr>
        <p:spPr>
          <a:xfrm>
            <a:off x="6207443" y="3511391"/>
            <a:ext cx="2468880" cy="321945"/>
          </a:xfrm>
          <a:prstGeom prst="rect">
            <a:avLst/>
          </a:prstGeom>
          <a:noFill/>
        </p:spPr>
        <p:txBody>
          <a:bodyPr wrap="none" rtlCol="0">
            <a:spAutoFit/>
          </a:bodyPr>
          <a:p>
            <a:r>
              <a:rPr lang="zh-CN" altLang="en-US" sz="1500">
                <a:solidFill>
                  <a:srgbClr val="FF0000"/>
                </a:solidFill>
              </a:rPr>
              <a:t>特征图的大小一定会变小吗</a:t>
            </a:r>
            <a:endParaRPr lang="zh-CN" altLang="en-US" sz="1500">
              <a:solidFill>
                <a:srgbClr val="FF0000"/>
              </a:solidFill>
            </a:endParaRPr>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15060" y="4975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卷积参数共享</a:t>
            </a:r>
            <a:endParaRPr lang="zh-CN" altLang="en-US" dirty="0"/>
          </a:p>
        </p:txBody>
      </p:sp>
      <p:pic>
        <p:nvPicPr>
          <p:cNvPr id="2" name="图片 1"/>
          <p:cNvPicPr>
            <a:picLocks noChangeAspect="1"/>
          </p:cNvPicPr>
          <p:nvPr/>
        </p:nvPicPr>
        <p:blipFill>
          <a:blip r:embed="rId1"/>
          <a:stretch>
            <a:fillRect/>
          </a:stretch>
        </p:blipFill>
        <p:spPr>
          <a:xfrm>
            <a:off x="82391" y="939165"/>
            <a:ext cx="8565356" cy="4007644"/>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5535" y="0"/>
            <a:ext cx="9032931"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57300" y="49116"/>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池化</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（Pooling）</a:t>
            </a:r>
            <a:endParaRPr lang="zh-CN" altLang="en-US" dirty="0"/>
          </a:p>
        </p:txBody>
      </p:sp>
      <p:pic>
        <p:nvPicPr>
          <p:cNvPr id="3" name="图片 2"/>
          <p:cNvPicPr>
            <a:picLocks noChangeAspect="1"/>
          </p:cNvPicPr>
          <p:nvPr/>
        </p:nvPicPr>
        <p:blipFill>
          <a:blip r:embed="rId1"/>
          <a:stretch>
            <a:fillRect/>
          </a:stretch>
        </p:blipFill>
        <p:spPr>
          <a:xfrm>
            <a:off x="0" y="1295300"/>
            <a:ext cx="9144000" cy="3272152"/>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79195" y="49116"/>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最大</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池</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化</a:t>
            </a:r>
            <a:endParaRPr lang="zh-CN" altLang="en-US" dirty="0"/>
          </a:p>
        </p:txBody>
      </p:sp>
      <p:pic>
        <p:nvPicPr>
          <p:cNvPr id="3" name="图片 2"/>
          <p:cNvPicPr>
            <a:picLocks noChangeAspect="1"/>
          </p:cNvPicPr>
          <p:nvPr/>
        </p:nvPicPr>
        <p:blipFill>
          <a:blip r:embed="rId1"/>
          <a:stretch>
            <a:fillRect/>
          </a:stretch>
        </p:blipFill>
        <p:spPr>
          <a:xfrm>
            <a:off x="0" y="1163909"/>
            <a:ext cx="9144000" cy="2815683"/>
          </a:xfrm>
          <a:prstGeom prst="rect">
            <a:avLst/>
          </a:prstGeom>
        </p:spPr>
      </p:pic>
      <p:sp>
        <p:nvSpPr>
          <p:cNvPr id="5" name="文本框 4"/>
          <p:cNvSpPr txBox="1"/>
          <p:nvPr/>
        </p:nvSpPr>
        <p:spPr>
          <a:xfrm>
            <a:off x="802888" y="4290432"/>
            <a:ext cx="4693285" cy="368300"/>
          </a:xfrm>
          <a:prstGeom prst="rect">
            <a:avLst/>
          </a:prstGeom>
          <a:noFill/>
        </p:spPr>
        <p:txBody>
          <a:bodyPr wrap="none" rtlCol="0">
            <a:spAutoFit/>
          </a:bodyPr>
          <a:lstStyle/>
          <a:p>
            <a:r>
              <a:rPr lang="zh-CN" altLang="en-US" b="1" dirty="0"/>
              <a:t>也有</a:t>
            </a:r>
            <a:r>
              <a:rPr lang="en-US" altLang="zh-CN" b="1" dirty="0"/>
              <a:t>Average Pooling</a:t>
            </a:r>
            <a:r>
              <a:rPr lang="zh-CN" altLang="en-US" b="1" dirty="0"/>
              <a:t>（平均池化），但很少见</a:t>
            </a:r>
            <a:endParaRPr lang="zh-CN" altLang="en-US" b="1" dirty="0"/>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57300" y="221"/>
            <a:ext cx="7886700" cy="994397"/>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整体网络架构</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0" y="948644"/>
            <a:ext cx="9144000" cy="3714565"/>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30300" y="22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特征图的变化</a:t>
            </a:r>
            <a:endParaRPr lang="zh-CN" altLang="en-US" dirty="0"/>
          </a:p>
        </p:txBody>
      </p:sp>
      <p:pic>
        <p:nvPicPr>
          <p:cNvPr id="3" name="图片 2"/>
          <p:cNvPicPr>
            <a:picLocks noChangeAspect="1"/>
          </p:cNvPicPr>
          <p:nvPr/>
        </p:nvPicPr>
        <p:blipFill>
          <a:blip r:embed="rId1"/>
          <a:stretch>
            <a:fillRect/>
          </a:stretch>
        </p:blipFill>
        <p:spPr>
          <a:xfrm>
            <a:off x="800100" y="1715720"/>
            <a:ext cx="7543800" cy="2414588"/>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288415" y="92931"/>
            <a:ext cx="7886700" cy="994397"/>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卷积网络与传统网络的对比</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0" y="1435376"/>
            <a:ext cx="9144000" cy="2272748"/>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7300" y="221"/>
            <a:ext cx="7886700" cy="994397"/>
          </a:xfrm>
        </p:spPr>
        <p:txBody>
          <a:bodyPr/>
          <a:lstStyle/>
          <a:p>
            <a:pPr algn="l">
              <a:buClrTx/>
              <a:buSzTx/>
              <a:buFontTx/>
            </a:pP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LeNet</a:t>
            </a:r>
            <a:endPar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1054418"/>
            <a:ext cx="9001046" cy="277691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04265" y="22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经典网络</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Alexnet</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2012</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年提出）</a:t>
            </a:r>
            <a:endParaRPr lang="zh-CN" altLang="en-US" dirty="0"/>
          </a:p>
        </p:txBody>
      </p:sp>
      <p:pic>
        <p:nvPicPr>
          <p:cNvPr id="3" name="图片 2"/>
          <p:cNvPicPr>
            <a:picLocks noChangeAspect="1"/>
          </p:cNvPicPr>
          <p:nvPr/>
        </p:nvPicPr>
        <p:blipFill>
          <a:blip r:embed="rId1"/>
          <a:stretch>
            <a:fillRect/>
          </a:stretch>
        </p:blipFill>
        <p:spPr>
          <a:xfrm>
            <a:off x="5876552" y="878159"/>
            <a:ext cx="2418560" cy="4265342"/>
          </a:xfrm>
          <a:prstGeom prst="rect">
            <a:avLst/>
          </a:prstGeom>
        </p:spPr>
      </p:pic>
      <p:pic>
        <p:nvPicPr>
          <p:cNvPr id="6" name="图片 5"/>
          <p:cNvPicPr>
            <a:picLocks noChangeAspect="1"/>
          </p:cNvPicPr>
          <p:nvPr/>
        </p:nvPicPr>
        <p:blipFill>
          <a:blip r:embed="rId2"/>
          <a:stretch>
            <a:fillRect/>
          </a:stretch>
        </p:blipFill>
        <p:spPr>
          <a:xfrm>
            <a:off x="404755" y="1135595"/>
            <a:ext cx="4872038" cy="3750469"/>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50925" y="221"/>
            <a:ext cx="7886700" cy="994397"/>
          </a:xfrm>
        </p:spPr>
        <p:txBody>
          <a:bodyPr>
            <a:normAutofit/>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经典网络</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Vgg</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2014</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年提出）</a:t>
            </a:r>
            <a:endParaRPr lang="zh-CN" altLang="en-US" sz="2700" dirty="0"/>
          </a:p>
        </p:txBody>
      </p:sp>
      <p:pic>
        <p:nvPicPr>
          <p:cNvPr id="6" name="图片 5"/>
          <p:cNvPicPr>
            <a:picLocks noChangeAspect="1"/>
          </p:cNvPicPr>
          <p:nvPr/>
        </p:nvPicPr>
        <p:blipFill>
          <a:blip r:embed="rId1"/>
          <a:stretch>
            <a:fillRect/>
          </a:stretch>
        </p:blipFill>
        <p:spPr>
          <a:xfrm>
            <a:off x="4758267" y="696154"/>
            <a:ext cx="4385732" cy="4447346"/>
          </a:xfrm>
          <a:prstGeom prst="rect">
            <a:avLst/>
          </a:prstGeom>
        </p:spPr>
      </p:pic>
      <p:pic>
        <p:nvPicPr>
          <p:cNvPr id="3" name="图片 2"/>
          <p:cNvPicPr>
            <a:picLocks noChangeAspect="1"/>
          </p:cNvPicPr>
          <p:nvPr/>
        </p:nvPicPr>
        <p:blipFill>
          <a:blip r:embed="rId2"/>
          <a:stretch>
            <a:fillRect/>
          </a:stretch>
        </p:blipFill>
        <p:spPr>
          <a:xfrm>
            <a:off x="0" y="1542557"/>
            <a:ext cx="4758267" cy="2848352"/>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52525" y="635"/>
            <a:ext cx="7991475" cy="1059815"/>
          </a:xfrm>
          <a:solidFill>
            <a:schemeClr val="bg1"/>
          </a:solidFill>
        </p:spPr>
        <p:txBody>
          <a:bodyPr>
            <a:noAutofit/>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经典网络 </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Resnet（</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2015</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年提出</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b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b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Deep residual network，</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残差网络）</a:t>
            </a:r>
            <a:endParaRPr lang="zh-CN" altLang="en-US" sz="2400" dirty="0"/>
          </a:p>
        </p:txBody>
      </p:sp>
      <p:pic>
        <p:nvPicPr>
          <p:cNvPr id="3" name="图片 2"/>
          <p:cNvPicPr>
            <a:picLocks noChangeAspect="1"/>
          </p:cNvPicPr>
          <p:nvPr/>
        </p:nvPicPr>
        <p:blipFill>
          <a:blip r:embed="rId1"/>
          <a:stretch>
            <a:fillRect/>
          </a:stretch>
        </p:blipFill>
        <p:spPr>
          <a:xfrm>
            <a:off x="1095375" y="2013109"/>
            <a:ext cx="7126129" cy="2654141"/>
          </a:xfrm>
          <a:prstGeom prst="rect">
            <a:avLst/>
          </a:prstGeom>
        </p:spPr>
      </p:pic>
      <p:sp>
        <p:nvSpPr>
          <p:cNvPr id="6" name="文本框 5"/>
          <p:cNvSpPr txBox="1"/>
          <p:nvPr/>
        </p:nvSpPr>
        <p:spPr>
          <a:xfrm>
            <a:off x="411717" y="1442893"/>
            <a:ext cx="2619714" cy="414020"/>
          </a:xfrm>
          <a:prstGeom prst="rect">
            <a:avLst/>
          </a:prstGeom>
          <a:noFill/>
        </p:spPr>
        <p:txBody>
          <a:bodyPr wrap="square">
            <a:spAutoFit/>
          </a:bodyPr>
          <a:lstStyle/>
          <a:p>
            <a:r>
              <a:rPr lang="zh-CN" altLang="en-US" sz="2100" b="1" i="0" u="none" strike="noStrike" baseline="0" dirty="0">
                <a:latin typeface="MicrosoftYaHei"/>
              </a:rPr>
              <a:t>深层网络遇到的问题：</a:t>
            </a:r>
            <a:endParaRPr lang="zh-CN" altLang="en-US" sz="2100" b="1" dirty="0"/>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835819" y="1215073"/>
            <a:ext cx="3379470" cy="414020"/>
          </a:xfrm>
          <a:prstGeom prst="rect">
            <a:avLst/>
          </a:prstGeom>
          <a:noFill/>
        </p:spPr>
        <p:txBody>
          <a:bodyPr wrap="square">
            <a:spAutoFit/>
          </a:bodyPr>
          <a:lstStyle/>
          <a:p>
            <a:r>
              <a:rPr lang="zh-CN" altLang="en-US" sz="2100" b="1" i="0" u="none" strike="noStrike" baseline="0" dirty="0">
                <a:latin typeface="MicrosoftYaHei"/>
              </a:rPr>
              <a:t>解决方案：同等映射</a:t>
            </a:r>
            <a:endParaRPr lang="zh-CN" altLang="en-US" sz="2100" b="1" dirty="0"/>
          </a:p>
        </p:txBody>
      </p:sp>
      <p:pic>
        <p:nvPicPr>
          <p:cNvPr id="5" name="图片 4"/>
          <p:cNvPicPr>
            <a:picLocks noChangeAspect="1"/>
          </p:cNvPicPr>
          <p:nvPr/>
        </p:nvPicPr>
        <p:blipFill rotWithShape="1">
          <a:blip r:embed="rId1"/>
          <a:srcRect b="15471"/>
          <a:stretch>
            <a:fillRect/>
          </a:stretch>
        </p:blipFill>
        <p:spPr>
          <a:xfrm>
            <a:off x="2524125" y="1542098"/>
            <a:ext cx="4865370" cy="2801303"/>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
        <p:nvSpPr>
          <p:cNvPr id="4" name="标题 3"/>
          <p:cNvSpPr>
            <a:spLocks noGrp="1"/>
          </p:cNvSpPr>
          <p:nvPr/>
        </p:nvSpPr>
        <p:spPr>
          <a:xfrm>
            <a:off x="1024890" y="50165"/>
            <a:ext cx="8037195" cy="993140"/>
          </a:xfrm>
          <a:prstGeom prst="rect">
            <a:avLst/>
          </a:prstGeom>
          <a:solidFill>
            <a:schemeClr val="bg1"/>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经典网络 </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Resnet（</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2015</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年提出</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b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b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Deep residual network，</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残差网络）</a:t>
            </a:r>
            <a:endParaRPr lang="zh-CN" alt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85775" y="1317308"/>
            <a:ext cx="7972425" cy="2784634"/>
          </a:xfrm>
          <a:prstGeom prst="rect">
            <a:avLst/>
          </a:prstGeom>
        </p:spPr>
      </p:pic>
      <p:sp>
        <p:nvSpPr>
          <p:cNvPr id="7" name="标题 6"/>
          <p:cNvSpPr>
            <a:spLocks noGrp="1"/>
          </p:cNvSpPr>
          <p:nvPr>
            <p:ph type="title"/>
          </p:nvPr>
        </p:nvSpPr>
        <p:spPr>
          <a:xfrm>
            <a:off x="1047115" y="116205"/>
            <a:ext cx="7343775" cy="658495"/>
          </a:xfrm>
        </p:spPr>
        <p:txBody>
          <a:bodyPr>
            <a:noAutofit/>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经典网络 </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Resnet（</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2015</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年提出</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351407" y="0"/>
            <a:ext cx="2792593" cy="5143500"/>
          </a:xfrm>
          <a:prstGeom prst="rect">
            <a:avLst/>
          </a:prstGeom>
        </p:spPr>
      </p:pic>
      <p:pic>
        <p:nvPicPr>
          <p:cNvPr id="6" name="图片 5"/>
          <p:cNvPicPr>
            <a:picLocks noChangeAspect="1"/>
          </p:cNvPicPr>
          <p:nvPr/>
        </p:nvPicPr>
        <p:blipFill>
          <a:blip r:embed="rId2"/>
          <a:stretch>
            <a:fillRect/>
          </a:stretch>
        </p:blipFill>
        <p:spPr>
          <a:xfrm>
            <a:off x="272334" y="1244798"/>
            <a:ext cx="5672138" cy="343614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75385" y="221"/>
            <a:ext cx="7886700" cy="994397"/>
          </a:xfrm>
        </p:spPr>
        <p:txBody>
          <a:bodyPr/>
          <a:lstStyle/>
          <a:p>
            <a:pPr algn="l">
              <a:buClrTx/>
              <a:buSzTx/>
              <a:buFontTx/>
            </a:pP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Resnet</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用于目标检测</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0" y="1407876"/>
            <a:ext cx="9144000" cy="3180815"/>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6035" y="221"/>
            <a:ext cx="7886700" cy="994397"/>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感受野</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(Receptive Field)</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文本框 2"/>
          <p:cNvSpPr txBox="1"/>
          <p:nvPr/>
        </p:nvSpPr>
        <p:spPr>
          <a:xfrm>
            <a:off x="141446" y="833438"/>
            <a:ext cx="5558314" cy="9220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p>
            <a:pPr>
              <a:lnSpc>
                <a:spcPct val="120000"/>
              </a:lnSpc>
              <a:spcBef>
                <a:spcPts val="0"/>
              </a:spcBef>
              <a:spcAft>
                <a:spcPts val="0"/>
              </a:spcAft>
            </a:pPr>
            <a:r>
              <a:rPr lang="zh-CN" altLang="en-US" sz="1500">
                <a:latin typeface="微软雅黑" panose="020B0503020204020204" pitchFamily="34" charset="-122"/>
                <a:ea typeface="微软雅黑" panose="020B0503020204020204" pitchFamily="34" charset="-122"/>
                <a:cs typeface="微软雅黑" panose="020B0503020204020204" pitchFamily="34" charset="-122"/>
              </a:rPr>
              <a:t>是指特征图上的某个点能看到的输入图像的区域,</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spcAft>
                <a:spcPts val="0"/>
              </a:spcAft>
            </a:pP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spcBef>
                <a:spcPts val="0"/>
              </a:spcBef>
              <a:spcAft>
                <a:spcPts val="0"/>
              </a:spcAft>
            </a:pPr>
            <a:r>
              <a:rPr lang="zh-CN" altLang="en-US" sz="150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5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500">
                <a:latin typeface="微软雅黑" panose="020B0503020204020204" pitchFamily="34" charset="-122"/>
                <a:ea typeface="微软雅黑" panose="020B0503020204020204" pitchFamily="34" charset="-122"/>
                <a:cs typeface="微软雅黑" panose="020B0503020204020204" pitchFamily="34" charset="-122"/>
              </a:rPr>
              <a:t>即特征图上的点是由输入图像中</a:t>
            </a:r>
            <a:r>
              <a:rPr lang="zh-CN" altLang="en-US" sz="15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感受野大小区域</a:t>
            </a:r>
            <a:r>
              <a:rPr lang="zh-CN" altLang="en-US" sz="1500">
                <a:latin typeface="微软雅黑" panose="020B0503020204020204" pitchFamily="34" charset="-122"/>
                <a:ea typeface="微软雅黑" panose="020B0503020204020204" pitchFamily="34" charset="-122"/>
                <a:cs typeface="微软雅黑" panose="020B0503020204020204" pitchFamily="34" charset="-122"/>
              </a:rPr>
              <a:t>的计算得到的</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 name="图片 101"/>
          <p:cNvPicPr>
            <a:picLocks noChangeAspect="1"/>
          </p:cNvPicPr>
          <p:nvPr/>
        </p:nvPicPr>
        <p:blipFill>
          <a:blip r:embed="rId1"/>
          <a:stretch>
            <a:fillRect/>
          </a:stretch>
        </p:blipFill>
        <p:spPr>
          <a:xfrm>
            <a:off x="141446" y="1870234"/>
            <a:ext cx="4017645" cy="3063240"/>
          </a:xfrm>
          <a:prstGeom prst="rect">
            <a:avLst/>
          </a:prstGeom>
          <a:noFill/>
          <a:ln w="9525">
            <a:noFill/>
          </a:ln>
        </p:spPr>
      </p:pic>
      <p:sp>
        <p:nvSpPr>
          <p:cNvPr id="9" name="文本框 8"/>
          <p:cNvSpPr txBox="1"/>
          <p:nvPr/>
        </p:nvSpPr>
        <p:spPr>
          <a:xfrm>
            <a:off x="4413409" y="1983581"/>
            <a:ext cx="4572000" cy="783590"/>
          </a:xfrm>
          <a:prstGeom prst="rect">
            <a:avLst/>
          </a:prstGeom>
          <a:noFill/>
        </p:spPr>
        <p:txBody>
          <a:bodyPr wrap="square" rtlCol="0" anchor="t">
            <a:spAutoFit/>
          </a:bodyPr>
          <a:p>
            <a:r>
              <a:rPr lang="zh-CN" altLang="en-US" sz="1500">
                <a:latin typeface="微软雅黑" panose="020B0503020204020204" pitchFamily="34" charset="-122"/>
                <a:ea typeface="微软雅黑" panose="020B0503020204020204" pitchFamily="34" charset="-122"/>
                <a:cs typeface="微软雅黑" panose="020B0503020204020204" pitchFamily="34" charset="-122"/>
              </a:rPr>
              <a:t>绿色标记的是Layer2 每个神经元看到的区域</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500">
                <a:latin typeface="微软雅黑" panose="020B0503020204020204" pitchFamily="34" charset="-122"/>
                <a:ea typeface="微软雅黑" panose="020B0503020204020204" pitchFamily="34" charset="-122"/>
                <a:cs typeface="微软雅黑" panose="020B0503020204020204" pitchFamily="34" charset="-122"/>
              </a:rPr>
              <a:t>黄色标记的是Layer3 看到的区域</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4413409" y="3254693"/>
            <a:ext cx="4572000" cy="1129665"/>
          </a:xfrm>
          <a:prstGeom prst="rect">
            <a:avLst/>
          </a:prstGeom>
          <a:noFill/>
        </p:spPr>
        <p:txBody>
          <a:bodyPr wrap="square" rtlCol="0" anchor="t">
            <a:spAutoFit/>
          </a:bodyPr>
          <a:p>
            <a:pPr>
              <a:lnSpc>
                <a:spcPct val="150000"/>
              </a:lnSpc>
            </a:pPr>
            <a:r>
              <a:rPr lang="zh-CN" altLang="en-US" sz="1500"/>
              <a:t>Layer2 每个神经元可看到Layer1 上 3×3 大小的区域Layer3 每个神经元看到Layer2 上 3×3 大小的区域</a:t>
            </a:r>
            <a:endParaRPr lang="zh-CN" altLang="en-US" sz="1500"/>
          </a:p>
          <a:p>
            <a:pPr>
              <a:lnSpc>
                <a:spcPct val="150000"/>
              </a:lnSpc>
            </a:pPr>
            <a:r>
              <a:rPr lang="zh-CN" altLang="en-US" sz="1500">
                <a:sym typeface="+mn-ea"/>
              </a:rPr>
              <a:t>Layer3 每个神经元</a:t>
            </a:r>
            <a:r>
              <a:rPr lang="zh-CN" altLang="en-US" sz="1500"/>
              <a:t>又看到Layer1 上 5×5 大小的区域</a:t>
            </a:r>
            <a:endParaRPr lang="zh-CN" altLang="en-US" sz="1500"/>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6840" y="-4859"/>
            <a:ext cx="7886700" cy="994397"/>
          </a:xfrm>
        </p:spPr>
        <p:txBody>
          <a:body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感受野</a:t>
            </a: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(Receptive Field)</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3" name="文本框 2"/>
          <p:cNvSpPr txBox="1"/>
          <p:nvPr/>
        </p:nvSpPr>
        <p:spPr>
          <a:xfrm>
            <a:off x="141446" y="833438"/>
            <a:ext cx="8651558" cy="78359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nchor="t">
            <a:spAutoFit/>
          </a:bodyPr>
          <a:p>
            <a:pPr>
              <a:lnSpc>
                <a:spcPct val="150000"/>
              </a:lnSpc>
              <a:spcBef>
                <a:spcPts val="0"/>
              </a:spcBef>
              <a:spcAft>
                <a:spcPts val="0"/>
              </a:spcAft>
            </a:pPr>
            <a:r>
              <a:rPr lang="zh-CN" altLang="en-US" sz="1500">
                <a:latin typeface="微软雅黑" panose="020B0503020204020204" pitchFamily="34" charset="-122"/>
                <a:ea typeface="微软雅黑" panose="020B0503020204020204" pitchFamily="34" charset="-122"/>
                <a:cs typeface="微软雅黑" panose="020B0503020204020204" pitchFamily="34" charset="-122"/>
              </a:rPr>
              <a:t>卷积层(conv)和池化层(pooling)都会影响感受野,而激活函数层通常对于感受野没有影响,</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spcBef>
                <a:spcPts val="0"/>
              </a:spcBef>
              <a:spcAft>
                <a:spcPts val="0"/>
              </a:spcAft>
            </a:pPr>
            <a:r>
              <a:rPr lang="zh-CN" altLang="en-US" sz="1500">
                <a:latin typeface="微软雅黑" panose="020B0503020204020204" pitchFamily="34" charset="-122"/>
                <a:ea typeface="微软雅黑" panose="020B0503020204020204" pitchFamily="34" charset="-122"/>
                <a:cs typeface="微软雅黑" panose="020B0503020204020204" pitchFamily="34" charset="-122"/>
              </a:rPr>
              <a:t>当前层的步长并不影响当前层的感受野,感受野和填补(padding)没有关系, 计算当层感受野的公式如下:</a:t>
            </a:r>
            <a:endParaRPr lang="zh-CN" altLang="en-US" sz="15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41446" y="2110264"/>
            <a:ext cx="3365327" cy="540000"/>
          </a:xfrm>
          <a:prstGeom prst="rect">
            <a:avLst/>
          </a:prstGeom>
        </p:spPr>
      </p:pic>
      <p:pic>
        <p:nvPicPr>
          <p:cNvPr id="7" name="图片 6"/>
          <p:cNvPicPr>
            <a:picLocks noChangeAspect="1"/>
          </p:cNvPicPr>
          <p:nvPr/>
        </p:nvPicPr>
        <p:blipFill>
          <a:blip r:embed="rId2"/>
          <a:stretch>
            <a:fillRect/>
          </a:stretch>
        </p:blipFill>
        <p:spPr>
          <a:xfrm>
            <a:off x="979170" y="2783205"/>
            <a:ext cx="2197125" cy="324000"/>
          </a:xfrm>
          <a:prstGeom prst="rect">
            <a:avLst/>
          </a:prstGeom>
        </p:spPr>
      </p:pic>
      <p:pic>
        <p:nvPicPr>
          <p:cNvPr id="10" name="图片 9"/>
          <p:cNvPicPr>
            <a:picLocks noChangeAspect="1"/>
          </p:cNvPicPr>
          <p:nvPr/>
        </p:nvPicPr>
        <p:blipFill>
          <a:blip r:embed="rId3"/>
          <a:stretch>
            <a:fillRect/>
          </a:stretch>
        </p:blipFill>
        <p:spPr>
          <a:xfrm>
            <a:off x="3139440" y="3756660"/>
            <a:ext cx="970121" cy="236220"/>
          </a:xfrm>
          <a:prstGeom prst="rect">
            <a:avLst/>
          </a:prstGeom>
        </p:spPr>
      </p:pic>
      <p:pic>
        <p:nvPicPr>
          <p:cNvPr id="8" name="图片 7"/>
          <p:cNvPicPr>
            <a:picLocks noChangeAspect="1"/>
          </p:cNvPicPr>
          <p:nvPr/>
        </p:nvPicPr>
        <p:blipFill>
          <a:blip r:embed="rId4"/>
          <a:stretch>
            <a:fillRect/>
          </a:stretch>
        </p:blipFill>
        <p:spPr>
          <a:xfrm>
            <a:off x="979170" y="3239929"/>
            <a:ext cx="1893375" cy="324000"/>
          </a:xfrm>
          <a:prstGeom prst="rect">
            <a:avLst/>
          </a:prstGeom>
        </p:spPr>
      </p:pic>
      <p:pic>
        <p:nvPicPr>
          <p:cNvPr id="9" name="图片 8"/>
          <p:cNvPicPr>
            <a:picLocks noChangeAspect="1"/>
          </p:cNvPicPr>
          <p:nvPr/>
        </p:nvPicPr>
        <p:blipFill>
          <a:blip r:embed="rId5"/>
          <a:stretch>
            <a:fillRect/>
          </a:stretch>
        </p:blipFill>
        <p:spPr>
          <a:xfrm>
            <a:off x="979170" y="3696176"/>
            <a:ext cx="2205000" cy="324000"/>
          </a:xfrm>
          <a:prstGeom prst="rect">
            <a:avLst/>
          </a:prstGeom>
        </p:spPr>
      </p:pic>
      <p:pic>
        <p:nvPicPr>
          <p:cNvPr id="11" name="图片 10"/>
          <p:cNvPicPr>
            <a:picLocks noChangeAspect="1"/>
          </p:cNvPicPr>
          <p:nvPr/>
        </p:nvPicPr>
        <p:blipFill>
          <a:blip r:embed="rId6"/>
          <a:stretch>
            <a:fillRect/>
          </a:stretch>
        </p:blipFill>
        <p:spPr>
          <a:xfrm>
            <a:off x="887254" y="4111466"/>
            <a:ext cx="3562258" cy="270000"/>
          </a:xfrm>
          <a:prstGeom prst="rect">
            <a:avLst/>
          </a:prstGeom>
        </p:spPr>
      </p:pic>
      <p:pic>
        <p:nvPicPr>
          <p:cNvPr id="12" name="图片 11"/>
          <p:cNvPicPr>
            <a:picLocks noChangeAspect="1"/>
          </p:cNvPicPr>
          <p:nvPr/>
        </p:nvPicPr>
        <p:blipFill>
          <a:blip r:embed="rId7"/>
          <a:stretch>
            <a:fillRect/>
          </a:stretch>
        </p:blipFill>
        <p:spPr>
          <a:xfrm>
            <a:off x="1851184" y="4295775"/>
            <a:ext cx="1450658" cy="391001"/>
          </a:xfrm>
          <a:prstGeom prst="rect">
            <a:avLst/>
          </a:prstGeom>
        </p:spPr>
      </p:pic>
      <p:sp>
        <p:nvSpPr>
          <p:cNvPr id="13" name="文本框 12"/>
          <p:cNvSpPr txBox="1"/>
          <p:nvPr/>
        </p:nvSpPr>
        <p:spPr>
          <a:xfrm>
            <a:off x="4872990" y="1645920"/>
            <a:ext cx="4044791" cy="28613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p>
            <a:pPr>
              <a:lnSpc>
                <a:spcPct val="150000"/>
              </a:lnSpc>
            </a:pP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rPr>
              <a:t>神经元感受野的值越大：</a:t>
            </a:r>
            <a:endParaRPr lang="zh-CN" altLang="en-US" sz="15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Wingdings" panose="05000000000000000000" charset="0"/>
              <a:buChar char="ü"/>
            </a:pP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rPr>
              <a:t>能接触到的原始图像范围就越大</a:t>
            </a:r>
            <a:endParaRPr lang="zh-CN" altLang="en-US" sz="15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Wingdings" panose="05000000000000000000" charset="0"/>
              <a:buChar char="ü"/>
            </a:pP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rPr>
              <a:t>可能蕴含更为全局</a:t>
            </a:r>
            <a:endParaRPr lang="zh-CN" altLang="en-US" sz="15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Wingdings" panose="05000000000000000000" charset="0"/>
              <a:buChar char="ü"/>
            </a:pP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rPr>
              <a:t>语义层次更高的特征</a:t>
            </a:r>
            <a:endParaRPr lang="zh-CN" altLang="en-US" sz="150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charset="0"/>
              <a:buNone/>
            </a:pP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rPr>
              <a:t>相反，值越小则：</a:t>
            </a:r>
            <a:endParaRPr lang="zh-CN" altLang="en-US" sz="15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50000"/>
              </a:lnSpc>
              <a:buFont typeface="Wingdings" panose="05000000000000000000" charset="0"/>
              <a:buChar char="ü"/>
            </a:pPr>
            <a:r>
              <a:rPr lang="zh-CN" altLang="en-US" sz="1500" dirty="0">
                <a:latin typeface="微软雅黑" panose="020B0503020204020204" pitchFamily="34" charset="-122"/>
                <a:ea typeface="微软雅黑" panose="020B0503020204020204" pitchFamily="34" charset="-122"/>
                <a:cs typeface="微软雅黑" panose="020B0503020204020204" pitchFamily="34" charset="-122"/>
              </a:rPr>
              <a:t>所包含的特征越趋向局部和细节</a:t>
            </a:r>
            <a:endParaRPr lang="zh-CN" altLang="en-US" sz="1500" dirty="0">
              <a:latin typeface="微软雅黑" panose="020B0503020204020204" pitchFamily="34" charset="-122"/>
              <a:ea typeface="微软雅黑" panose="020B0503020204020204" pitchFamily="34" charset="-122"/>
              <a:cs typeface="微软雅黑" panose="020B0503020204020204" pitchFamily="34" charset="-122"/>
            </a:endParaRPr>
          </a:p>
          <a:p>
            <a:pPr indent="0">
              <a:lnSpc>
                <a:spcPct val="150000"/>
              </a:lnSpc>
              <a:buFont typeface="Wingdings" panose="05000000000000000000" charset="0"/>
              <a:buNone/>
            </a:pPr>
            <a:r>
              <a:rPr lang="zh-CN" altLang="en-US" sz="1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因此感受野的值可以用来大致判断每一层的抽象层次.</a:t>
            </a:r>
            <a:endParaRPr lang="zh-CN" altLang="en-US" sz="15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0" y="938450"/>
            <a:ext cx="9144000" cy="3651316"/>
          </a:xfrm>
          <a:prstGeom prst="rect">
            <a:avLst/>
          </a:prstGeom>
        </p:spPr>
      </p:pic>
      <p:sp>
        <p:nvSpPr>
          <p:cNvPr id="2" name="标题 3"/>
          <p:cNvSpPr>
            <a:spLocks noGrp="1"/>
          </p:cNvSpPr>
          <p:nvPr/>
        </p:nvSpPr>
        <p:spPr>
          <a:xfrm>
            <a:off x="1288415" y="92931"/>
            <a:ext cx="7886700" cy="994397"/>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卷积网络与传统网络的对比</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16660" y="221"/>
            <a:ext cx="7886700" cy="994397"/>
          </a:xfrm>
        </p:spPr>
        <p:txBody>
          <a:bodyPr/>
          <a:p>
            <a:pPr algn="l">
              <a:buClrTx/>
              <a:buSzTx/>
              <a:buFontTx/>
            </a:pP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AlexNet</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的感受野</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101" name="图片 100"/>
          <p:cNvPicPr>
            <a:picLocks noChangeAspect="1"/>
          </p:cNvPicPr>
          <p:nvPr/>
        </p:nvPicPr>
        <p:blipFill>
          <a:blip r:embed="rId1"/>
          <a:stretch>
            <a:fillRect/>
          </a:stretch>
        </p:blipFill>
        <p:spPr>
          <a:xfrm>
            <a:off x="61436" y="942975"/>
            <a:ext cx="6618923" cy="4072414"/>
          </a:xfrm>
          <a:prstGeom prst="rect">
            <a:avLst/>
          </a:prstGeom>
          <a:noFill/>
          <a:ln w="9525">
            <a:noFill/>
          </a:ln>
        </p:spPr>
      </p:pic>
      <p:pic>
        <p:nvPicPr>
          <p:cNvPr id="3" name="图片 2"/>
          <p:cNvPicPr>
            <a:picLocks noChangeAspect="1"/>
          </p:cNvPicPr>
          <p:nvPr/>
        </p:nvPicPr>
        <p:blipFill>
          <a:blip r:embed="rId2"/>
          <a:stretch>
            <a:fillRect/>
          </a:stretch>
        </p:blipFill>
        <p:spPr>
          <a:xfrm>
            <a:off x="6680359" y="1846898"/>
            <a:ext cx="2350294" cy="1450181"/>
          </a:xfrm>
          <a:prstGeom prst="rect">
            <a:avLst/>
          </a:prstGeom>
        </p:spPr>
      </p:pic>
      <p:pic>
        <p:nvPicPr>
          <p:cNvPr id="4" name="图片 3"/>
          <p:cNvPicPr>
            <a:picLocks noChangeAspect="1"/>
          </p:cNvPicPr>
          <p:nvPr/>
        </p:nvPicPr>
        <p:blipFill>
          <a:blip r:embed="rId3"/>
          <a:stretch>
            <a:fillRect/>
          </a:stretch>
        </p:blipFill>
        <p:spPr>
          <a:xfrm>
            <a:off x="6271736" y="339090"/>
            <a:ext cx="2758916" cy="442913"/>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60170" y="221"/>
            <a:ext cx="7886700" cy="994397"/>
          </a:xfrm>
        </p:spPr>
        <p:txBody>
          <a:bodyPr/>
          <a:p>
            <a:pPr algn="l">
              <a:buClrTx/>
              <a:buSzTx/>
              <a:buFontTx/>
            </a:pP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感受野</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60521" y="1726406"/>
            <a:ext cx="8422481" cy="3321844"/>
          </a:xfrm>
          <a:prstGeom prst="rect">
            <a:avLst/>
          </a:prstGeom>
        </p:spPr>
      </p:pic>
      <p:sp>
        <p:nvSpPr>
          <p:cNvPr id="6" name="文本框 5"/>
          <p:cNvSpPr txBox="1"/>
          <p:nvPr/>
        </p:nvSpPr>
        <p:spPr>
          <a:xfrm>
            <a:off x="80486" y="910590"/>
            <a:ext cx="8858250" cy="922020"/>
          </a:xfrm>
          <a:prstGeom prst="rect">
            <a:avLst/>
          </a:prstGeom>
          <a:noFill/>
        </p:spPr>
        <p:txBody>
          <a:bodyPr wrap="square">
            <a:spAutoFit/>
          </a:bodyPr>
          <a:p>
            <a:r>
              <a:rPr lang="zh-CN" altLang="en-US" b="1" i="0" baseline="0" dirty="0">
                <a:latin typeface="Calibri" panose="020F0502020204030204" charset="0"/>
                <a:cs typeface="Calibri" panose="020F0502020204030204" charset="0"/>
              </a:rPr>
              <a:t>如果堆叠</a:t>
            </a:r>
            <a:r>
              <a:rPr lang="en-US" altLang="zh-CN" b="1" i="0" baseline="0" dirty="0">
                <a:latin typeface="Calibri" panose="020F0502020204030204" charset="0"/>
                <a:cs typeface="Calibri" panose="020F0502020204030204" charset="0"/>
              </a:rPr>
              <a:t>3</a:t>
            </a:r>
            <a:r>
              <a:rPr lang="zh-CN" altLang="en-US" b="1" i="0" baseline="0" dirty="0">
                <a:latin typeface="Calibri" panose="020F0502020204030204" charset="0"/>
                <a:cs typeface="Calibri" panose="020F0502020204030204" charset="0"/>
              </a:rPr>
              <a:t>个</a:t>
            </a:r>
            <a:r>
              <a:rPr lang="en-US" altLang="zh-CN" b="1" i="0" baseline="0" dirty="0">
                <a:latin typeface="Calibri" panose="020F0502020204030204" charset="0"/>
                <a:cs typeface="Calibri" panose="020F0502020204030204" charset="0"/>
              </a:rPr>
              <a:t>3*3</a:t>
            </a:r>
            <a:r>
              <a:rPr lang="zh-CN" altLang="en-US" b="1" i="0" baseline="0" dirty="0">
                <a:latin typeface="Calibri" panose="020F0502020204030204" charset="0"/>
                <a:cs typeface="Calibri" panose="020F0502020204030204" charset="0"/>
              </a:rPr>
              <a:t>的卷积层，并且保持滑动窗口步长为</a:t>
            </a:r>
            <a:r>
              <a:rPr lang="en-US" altLang="zh-CN" b="1" i="0" baseline="0" dirty="0">
                <a:latin typeface="Calibri" panose="020F0502020204030204" charset="0"/>
                <a:cs typeface="Calibri" panose="020F0502020204030204" charset="0"/>
              </a:rPr>
              <a:t>1</a:t>
            </a:r>
            <a:r>
              <a:rPr lang="zh-CN" altLang="en-US" b="1" i="0" baseline="0" dirty="0">
                <a:latin typeface="Calibri" panose="020F0502020204030204" charset="0"/>
                <a:cs typeface="Calibri" panose="020F0502020204030204" charset="0"/>
              </a:rPr>
              <a:t>，其感受野就是</a:t>
            </a:r>
            <a:r>
              <a:rPr lang="en-US" altLang="zh-CN" b="1" i="0" baseline="0" dirty="0">
                <a:latin typeface="Calibri" panose="020F0502020204030204" charset="0"/>
                <a:cs typeface="Calibri" panose="020F0502020204030204" charset="0"/>
              </a:rPr>
              <a:t>7*7</a:t>
            </a:r>
            <a:r>
              <a:rPr lang="zh-CN" altLang="en-US" b="1" i="0" baseline="0" dirty="0">
                <a:latin typeface="Calibri" panose="020F0502020204030204" charset="0"/>
                <a:cs typeface="Calibri" panose="020F0502020204030204" charset="0"/>
              </a:rPr>
              <a:t>的了，</a:t>
            </a:r>
            <a:endParaRPr lang="zh-CN" altLang="en-US" b="1" i="0" baseline="0" dirty="0">
              <a:latin typeface="Calibri" panose="020F0502020204030204" charset="0"/>
              <a:cs typeface="Calibri" panose="020F0502020204030204" charset="0"/>
            </a:endParaRPr>
          </a:p>
          <a:p>
            <a:r>
              <a:rPr lang="zh-CN" altLang="en-US" b="1" i="0" baseline="0" dirty="0">
                <a:latin typeface="Calibri" panose="020F0502020204030204" charset="0"/>
                <a:cs typeface="Calibri" panose="020F0502020204030204" charset="0"/>
              </a:rPr>
              <a:t>这跟一个使用</a:t>
            </a:r>
            <a:r>
              <a:rPr lang="en-US" altLang="zh-CN" b="1" i="0" baseline="0" dirty="0">
                <a:latin typeface="Calibri" panose="020F0502020204030204" charset="0"/>
                <a:cs typeface="Calibri" panose="020F0502020204030204" charset="0"/>
              </a:rPr>
              <a:t>7*7</a:t>
            </a:r>
            <a:r>
              <a:rPr lang="zh-CN" altLang="en-US" b="1" i="0" baseline="0" dirty="0">
                <a:latin typeface="Calibri" panose="020F0502020204030204" charset="0"/>
                <a:cs typeface="Calibri" panose="020F0502020204030204" charset="0"/>
              </a:rPr>
              <a:t>卷积核的结果是一样的，那为什么非要堆叠</a:t>
            </a:r>
            <a:r>
              <a:rPr lang="en-US" altLang="zh-CN" b="1" i="0" baseline="0" dirty="0">
                <a:latin typeface="Calibri" panose="020F0502020204030204" charset="0"/>
                <a:cs typeface="Calibri" panose="020F0502020204030204" charset="0"/>
              </a:rPr>
              <a:t>3</a:t>
            </a:r>
            <a:r>
              <a:rPr lang="zh-CN" altLang="en-US" b="1" i="0" baseline="0" dirty="0">
                <a:latin typeface="Calibri" panose="020F0502020204030204" charset="0"/>
                <a:cs typeface="Calibri" panose="020F0502020204030204" charset="0"/>
              </a:rPr>
              <a:t>个小卷积呢？</a:t>
            </a:r>
            <a:endParaRPr lang="zh-CN" altLang="en-US" b="1" i="0" baseline="0" dirty="0">
              <a:latin typeface="Calibri" panose="020F0502020204030204" charset="0"/>
              <a:cs typeface="Calibri" panose="020F0502020204030204" charset="0"/>
            </a:endParaRPr>
          </a:p>
          <a:p>
            <a:endParaRPr lang="zh-CN" altLang="en-US" b="1" i="0" baseline="0" dirty="0">
              <a:latin typeface="Calibri" panose="020F0502020204030204" charset="0"/>
              <a:cs typeface="Calibri" panose="020F0502020204030204" charset="0"/>
            </a:endParaRPr>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49350" y="221"/>
            <a:ext cx="7886700" cy="994397"/>
          </a:xfrm>
        </p:spPr>
        <p:txBody>
          <a:bodyPr/>
          <a:p>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CNN</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的前向传播、反向传播</a:t>
            </a:r>
            <a:endParaRPr lang="zh-CN" altLang="en-US" dirty="0">
              <a:sym typeface="+mn-ea"/>
            </a:endParaRPr>
          </a:p>
        </p:txBody>
      </p:sp>
      <p:sp>
        <p:nvSpPr>
          <p:cNvPr id="6" name="文本框 5"/>
          <p:cNvSpPr txBox="1"/>
          <p:nvPr/>
        </p:nvSpPr>
        <p:spPr>
          <a:xfrm>
            <a:off x="210503" y="927735"/>
            <a:ext cx="2149316" cy="3683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p>
            <a:r>
              <a:rPr lang="zh-CN" b="1"/>
              <a:t>卷积层的前</a:t>
            </a:r>
            <a:r>
              <a:rPr lang="zh-CN" altLang="en-US" b="1"/>
              <a:t>向传播</a:t>
            </a:r>
            <a:endParaRPr lang="zh-CN" altLang="en-US" b="1"/>
          </a:p>
        </p:txBody>
      </p:sp>
      <p:sp>
        <p:nvSpPr>
          <p:cNvPr id="5" name="文本框 4"/>
          <p:cNvSpPr txBox="1"/>
          <p:nvPr/>
        </p:nvSpPr>
        <p:spPr>
          <a:xfrm>
            <a:off x="2536031" y="798671"/>
            <a:ext cx="5000625" cy="71437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p>
            <a:r>
              <a:rPr lang="zh-CN" altLang="en-US" sz="1350"/>
              <a:t>输入：图像</a:t>
            </a:r>
            <a:r>
              <a:rPr lang="en-US" altLang="zh-CN" sz="1350"/>
              <a:t>      x    [</a:t>
            </a:r>
            <a:r>
              <a:rPr lang="zh-CN" altLang="en-US" sz="1350"/>
              <a:t>样本编号，</a:t>
            </a:r>
            <a:r>
              <a:rPr lang="en-US" altLang="zh-CN" sz="1350"/>
              <a:t>    </a:t>
            </a:r>
            <a:r>
              <a:rPr lang="zh-CN" altLang="en-US" sz="1350"/>
              <a:t>通道</a:t>
            </a:r>
            <a:r>
              <a:rPr lang="en-US" altLang="zh-CN" sz="1350"/>
              <a:t>/</a:t>
            </a:r>
            <a:r>
              <a:rPr lang="zh-CN" altLang="en-US" sz="1350"/>
              <a:t>深度，</a:t>
            </a:r>
            <a:r>
              <a:rPr lang="en-US" altLang="zh-CN" sz="1350"/>
              <a:t>h</a:t>
            </a:r>
            <a:r>
              <a:rPr lang="zh-CN" altLang="en-US" sz="1350"/>
              <a:t>，</a:t>
            </a:r>
            <a:r>
              <a:rPr lang="en-US" altLang="zh-CN" sz="1350"/>
              <a:t>w]</a:t>
            </a:r>
            <a:endParaRPr lang="en-US" altLang="zh-CN" sz="1350"/>
          </a:p>
          <a:p>
            <a:r>
              <a:rPr lang="zh-CN" altLang="en-US" sz="1350"/>
              <a:t>权重：</a:t>
            </a:r>
            <a:r>
              <a:rPr lang="en-US" altLang="zh-CN" sz="1350"/>
              <a:t>filter      w   [</a:t>
            </a:r>
            <a:r>
              <a:rPr lang="zh-CN" altLang="en-US" sz="1350"/>
              <a:t>卷积核个数，层数</a:t>
            </a:r>
            <a:r>
              <a:rPr lang="en-US" altLang="zh-CN" sz="1350"/>
              <a:t>/</a:t>
            </a:r>
            <a:r>
              <a:rPr lang="zh-CN" altLang="en-US" sz="1350"/>
              <a:t>深度，</a:t>
            </a:r>
            <a:r>
              <a:rPr lang="en-US" altLang="zh-CN" sz="1350"/>
              <a:t>h</a:t>
            </a:r>
            <a:r>
              <a:rPr lang="zh-CN" altLang="en-US" sz="1350">
                <a:sym typeface="+mn-ea"/>
              </a:rPr>
              <a:t>，</a:t>
            </a:r>
            <a:r>
              <a:rPr lang="en-US" altLang="zh-CN" sz="1350">
                <a:sym typeface="+mn-ea"/>
              </a:rPr>
              <a:t>w</a:t>
            </a:r>
            <a:r>
              <a:rPr lang="en-US" altLang="zh-CN" sz="1350"/>
              <a:t>]</a:t>
            </a:r>
            <a:endParaRPr lang="en-US" altLang="zh-CN" sz="1350"/>
          </a:p>
          <a:p>
            <a:r>
              <a:rPr lang="zh-CN" altLang="en-US" sz="1350"/>
              <a:t>输出：特征图</a:t>
            </a:r>
            <a:r>
              <a:rPr lang="en-US" altLang="zh-CN" sz="1350"/>
              <a:t> out [</a:t>
            </a:r>
            <a:r>
              <a:rPr lang="zh-CN" altLang="en-US" sz="1350"/>
              <a:t>个数，</a:t>
            </a:r>
            <a:r>
              <a:rPr lang="en-US" altLang="zh-CN" sz="1350"/>
              <a:t>h</a:t>
            </a:r>
            <a:r>
              <a:rPr lang="zh-CN" altLang="en-US" sz="1350"/>
              <a:t>，</a:t>
            </a:r>
            <a:r>
              <a:rPr lang="en-US" altLang="zh-CN" sz="1350"/>
              <a:t>w]</a:t>
            </a:r>
            <a:endParaRPr lang="en-US" altLang="zh-CN" sz="1350"/>
          </a:p>
        </p:txBody>
      </p:sp>
      <p:pic>
        <p:nvPicPr>
          <p:cNvPr id="17" name="图片 16"/>
          <p:cNvPicPr>
            <a:picLocks noChangeAspect="1"/>
          </p:cNvPicPr>
          <p:nvPr/>
        </p:nvPicPr>
        <p:blipFill>
          <a:blip r:embed="rId1"/>
          <a:stretch>
            <a:fillRect/>
          </a:stretch>
        </p:blipFill>
        <p:spPr>
          <a:xfrm>
            <a:off x="7413308" y="1668780"/>
            <a:ext cx="1668780" cy="800100"/>
          </a:xfrm>
          <a:prstGeom prst="rect">
            <a:avLst/>
          </a:prstGeom>
        </p:spPr>
      </p:pic>
      <p:sp>
        <p:nvSpPr>
          <p:cNvPr id="21" name="矩形 20"/>
          <p:cNvSpPr/>
          <p:nvPr/>
        </p:nvSpPr>
        <p:spPr>
          <a:xfrm>
            <a:off x="5338286" y="4794885"/>
            <a:ext cx="2114074" cy="291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pic>
        <p:nvPicPr>
          <p:cNvPr id="22" name="图片 21"/>
          <p:cNvPicPr>
            <a:picLocks noChangeAspect="1"/>
          </p:cNvPicPr>
          <p:nvPr/>
        </p:nvPicPr>
        <p:blipFill>
          <a:blip r:embed="rId2"/>
          <a:stretch>
            <a:fillRect/>
          </a:stretch>
        </p:blipFill>
        <p:spPr>
          <a:xfrm>
            <a:off x="4291013" y="1694974"/>
            <a:ext cx="3120390" cy="857250"/>
          </a:xfrm>
          <a:prstGeom prst="rect">
            <a:avLst/>
          </a:prstGeom>
        </p:spPr>
      </p:pic>
      <p:pic>
        <p:nvPicPr>
          <p:cNvPr id="23" name="图片 22"/>
          <p:cNvPicPr>
            <a:picLocks noChangeAspect="1"/>
          </p:cNvPicPr>
          <p:nvPr/>
        </p:nvPicPr>
        <p:blipFill>
          <a:blip r:embed="rId3"/>
          <a:stretch>
            <a:fillRect/>
          </a:stretch>
        </p:blipFill>
        <p:spPr>
          <a:xfrm>
            <a:off x="4842986" y="2624138"/>
            <a:ext cx="3325178" cy="2161699"/>
          </a:xfrm>
          <a:prstGeom prst="rect">
            <a:avLst/>
          </a:prstGeom>
        </p:spPr>
      </p:pic>
      <p:pic>
        <p:nvPicPr>
          <p:cNvPr id="24" name="图片 23"/>
          <p:cNvPicPr>
            <a:picLocks noChangeAspect="1"/>
          </p:cNvPicPr>
          <p:nvPr/>
        </p:nvPicPr>
        <p:blipFill>
          <a:blip r:embed="rId4"/>
          <a:srcRect r="40165"/>
          <a:stretch>
            <a:fillRect/>
          </a:stretch>
        </p:blipFill>
        <p:spPr>
          <a:xfrm>
            <a:off x="23813" y="1777841"/>
            <a:ext cx="4210050" cy="3172778"/>
          </a:xfrm>
          <a:prstGeom prst="rect">
            <a:avLst/>
          </a:prstGeom>
          <a:ln>
            <a:solidFill>
              <a:schemeClr val="accent6"/>
            </a:solidFill>
          </a:ln>
        </p:spPr>
      </p:pic>
      <p:sp>
        <p:nvSpPr>
          <p:cNvPr id="25" name="文本框 24"/>
          <p:cNvSpPr txBox="1"/>
          <p:nvPr/>
        </p:nvSpPr>
        <p:spPr>
          <a:xfrm>
            <a:off x="230981" y="1983581"/>
            <a:ext cx="1253490" cy="299085"/>
          </a:xfrm>
          <a:prstGeom prst="rect">
            <a:avLst/>
          </a:prstGeom>
          <a:noFill/>
        </p:spPr>
        <p:txBody>
          <a:bodyPr wrap="none" rtlCol="0">
            <a:spAutoFit/>
          </a:bodyPr>
          <a:p>
            <a:r>
              <a:rPr lang="en-US" altLang="zh-CN" sz="1350"/>
              <a:t>out=relu(wx+b)</a:t>
            </a:r>
            <a:endParaRPr lang="en-US" altLang="zh-CN" sz="1350"/>
          </a:p>
        </p:txBody>
      </p:sp>
      <p:sp>
        <p:nvSpPr>
          <p:cNvPr id="26" name="文本框 25"/>
          <p:cNvSpPr txBox="1"/>
          <p:nvPr/>
        </p:nvSpPr>
        <p:spPr>
          <a:xfrm>
            <a:off x="4356259" y="1590675"/>
            <a:ext cx="4788694" cy="3415030"/>
          </a:xfrm>
          <a:prstGeom prst="rect">
            <a:avLst/>
          </a:prstGeom>
          <a:noFill/>
          <a:extLst>
            <a:ext uri="{909E8E84-426E-40DD-AFC4-6F175D3DCCD1}">
              <a14:hiddenFill xmlns:a14="http://schemas.microsoft.com/office/drawing/2010/main">
                <a:solidFill>
                  <a:schemeClr val="bg1"/>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endParaRPr lang="zh-CN" altLang="en-US" sz="1350"/>
          </a:p>
          <a:p>
            <a:endParaRPr lang="zh-CN" altLang="en-US" sz="1350"/>
          </a:p>
          <a:p>
            <a:endParaRPr lang="zh-CN" altLang="en-US" sz="1350"/>
          </a:p>
          <a:p>
            <a:endParaRPr lang="zh-CN" altLang="en-US" sz="1350"/>
          </a:p>
          <a:p>
            <a:endParaRPr lang="zh-CN" altLang="en-US" sz="1350"/>
          </a:p>
          <a:p>
            <a:endParaRPr lang="zh-CN" altLang="en-US" sz="1350"/>
          </a:p>
          <a:p>
            <a:endParaRPr lang="zh-CN" altLang="en-US" sz="1350"/>
          </a:p>
          <a:p>
            <a:endParaRPr lang="zh-CN" altLang="en-US" sz="1350"/>
          </a:p>
          <a:p>
            <a:endParaRPr lang="zh-CN" altLang="en-US" sz="1350"/>
          </a:p>
          <a:p>
            <a:endParaRPr lang="zh-CN" altLang="en-US" sz="1350"/>
          </a:p>
          <a:p>
            <a:endParaRPr lang="zh-CN" altLang="en-US" sz="1350"/>
          </a:p>
          <a:p>
            <a:endParaRPr lang="zh-CN" altLang="en-US" sz="1350"/>
          </a:p>
          <a:p>
            <a:endParaRPr lang="zh-CN" altLang="en-US" sz="1350"/>
          </a:p>
          <a:p>
            <a:endParaRPr lang="zh-CN" altLang="en-US" sz="1350"/>
          </a:p>
          <a:p>
            <a:endParaRPr lang="zh-CN" altLang="en-US" sz="1350"/>
          </a:p>
          <a:p>
            <a:endParaRPr lang="zh-CN" altLang="en-US" sz="1350"/>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3" name="矩形 2"/>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5055" y="49116"/>
            <a:ext cx="7886700" cy="994397"/>
          </a:xfrm>
        </p:spPr>
        <p:txBody>
          <a:bodyPr/>
          <a:p>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CNN</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的前向传播、反向传播</a:t>
            </a:r>
            <a:endParaRPr lang="zh-CN" altLang="en-US" dirty="0">
              <a:sym typeface="+mn-ea"/>
            </a:endParaRPr>
          </a:p>
        </p:txBody>
      </p:sp>
      <p:pic>
        <p:nvPicPr>
          <p:cNvPr id="3" name="图片 2"/>
          <p:cNvPicPr>
            <a:picLocks noChangeAspect="1"/>
          </p:cNvPicPr>
          <p:nvPr/>
        </p:nvPicPr>
        <p:blipFill>
          <a:blip r:embed="rId1"/>
          <a:stretch>
            <a:fillRect/>
          </a:stretch>
        </p:blipFill>
        <p:spPr>
          <a:xfrm>
            <a:off x="2875121" y="898208"/>
            <a:ext cx="5713571" cy="4031456"/>
          </a:xfrm>
          <a:prstGeom prst="rect">
            <a:avLst/>
          </a:prstGeom>
        </p:spPr>
      </p:pic>
      <p:sp>
        <p:nvSpPr>
          <p:cNvPr id="6" name="文本框 5"/>
          <p:cNvSpPr txBox="1"/>
          <p:nvPr/>
        </p:nvSpPr>
        <p:spPr>
          <a:xfrm>
            <a:off x="210503" y="927735"/>
            <a:ext cx="2149316" cy="3683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p>
            <a:r>
              <a:rPr lang="zh-CN" b="1"/>
              <a:t>卷积层的反</a:t>
            </a:r>
            <a:r>
              <a:rPr lang="zh-CN" altLang="en-US" b="1"/>
              <a:t>向传播</a:t>
            </a:r>
            <a:endParaRPr lang="zh-CN" altLang="en-US" b="1"/>
          </a:p>
        </p:txBody>
      </p:sp>
      <p:sp>
        <p:nvSpPr>
          <p:cNvPr id="4" name="矩形 3"/>
          <p:cNvSpPr/>
          <p:nvPr/>
        </p:nvSpPr>
        <p:spPr>
          <a:xfrm>
            <a:off x="661988" y="1622584"/>
            <a:ext cx="167640" cy="96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cxnSp>
        <p:nvCxnSpPr>
          <p:cNvPr id="5" name="直接箭头连接符 4"/>
          <p:cNvCxnSpPr>
            <a:stCxn id="4" idx="3"/>
          </p:cNvCxnSpPr>
          <p:nvPr/>
        </p:nvCxnSpPr>
        <p:spPr>
          <a:xfrm>
            <a:off x="829628" y="2102644"/>
            <a:ext cx="464344" cy="33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endCxn id="4" idx="1"/>
          </p:cNvCxnSpPr>
          <p:nvPr/>
        </p:nvCxnSpPr>
        <p:spPr>
          <a:xfrm flipV="1">
            <a:off x="275273" y="2102644"/>
            <a:ext cx="386715"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65760" y="1899285"/>
            <a:ext cx="305435" cy="299085"/>
          </a:xfrm>
          <a:prstGeom prst="rect">
            <a:avLst/>
          </a:prstGeom>
          <a:noFill/>
        </p:spPr>
        <p:txBody>
          <a:bodyPr wrap="none" rtlCol="0">
            <a:spAutoFit/>
          </a:bodyPr>
          <a:p>
            <a:r>
              <a:rPr lang="en-US" altLang="zh-CN" sz="1350"/>
              <a:t>w</a:t>
            </a:r>
            <a:endParaRPr lang="en-US" altLang="zh-CN" sz="1350"/>
          </a:p>
        </p:txBody>
      </p:sp>
      <p:sp>
        <p:nvSpPr>
          <p:cNvPr id="9" name="文本框 8"/>
          <p:cNvSpPr txBox="1"/>
          <p:nvPr/>
        </p:nvSpPr>
        <p:spPr>
          <a:xfrm>
            <a:off x="905828" y="1897856"/>
            <a:ext cx="420370" cy="299085"/>
          </a:xfrm>
          <a:prstGeom prst="rect">
            <a:avLst/>
          </a:prstGeom>
          <a:noFill/>
        </p:spPr>
        <p:txBody>
          <a:bodyPr wrap="none" rtlCol="0">
            <a:spAutoFit/>
          </a:bodyPr>
          <a:p>
            <a:r>
              <a:rPr lang="en-US" altLang="zh-CN" sz="1350"/>
              <a:t>out</a:t>
            </a:r>
            <a:endParaRPr lang="en-US" altLang="zh-CN" sz="1350"/>
          </a:p>
        </p:txBody>
      </p:sp>
      <p:sp>
        <p:nvSpPr>
          <p:cNvPr id="10" name="文本框 9"/>
          <p:cNvSpPr txBox="1"/>
          <p:nvPr/>
        </p:nvSpPr>
        <p:spPr>
          <a:xfrm>
            <a:off x="546259" y="1383983"/>
            <a:ext cx="528955" cy="299085"/>
          </a:xfrm>
          <a:prstGeom prst="rect">
            <a:avLst/>
          </a:prstGeom>
          <a:noFill/>
        </p:spPr>
        <p:txBody>
          <a:bodyPr wrap="none" rtlCol="0">
            <a:spAutoFit/>
          </a:bodyPr>
          <a:p>
            <a:r>
              <a:rPr lang="en-US" altLang="zh-CN" sz="1350"/>
              <a:t>Conv</a:t>
            </a:r>
            <a:endParaRPr lang="en-US" altLang="zh-CN" sz="1350"/>
          </a:p>
        </p:txBody>
      </p:sp>
      <p:graphicFrame>
        <p:nvGraphicFramePr>
          <p:cNvPr id="11" name="对象 -2147482624"/>
          <p:cNvGraphicFramePr>
            <a:graphicFrameLocks noChangeAspect="1"/>
          </p:cNvGraphicFramePr>
          <p:nvPr/>
        </p:nvGraphicFramePr>
        <p:xfrm>
          <a:off x="144780" y="2647236"/>
          <a:ext cx="2522220" cy="892969"/>
        </p:xfrm>
        <a:graphic>
          <a:graphicData uri="http://schemas.openxmlformats.org/presentationml/2006/ole">
            <mc:AlternateContent xmlns:mc="http://schemas.openxmlformats.org/markup-compatibility/2006">
              <mc:Choice xmlns:v="urn:schemas-microsoft-com:vml" Requires="v">
                <p:oleObj spid="_x0000_s3076" name="" r:id="rId2" imgW="2438400" imgH="862965" progId="Equation.KSEE3">
                  <p:embed/>
                </p:oleObj>
              </mc:Choice>
              <mc:Fallback>
                <p:oleObj name="" r:id="rId2" imgW="2438400" imgH="862965" progId="Equation.KSEE3">
                  <p:embed/>
                  <p:pic>
                    <p:nvPicPr>
                      <p:cNvPr id="0" name="图片 3075"/>
                      <p:cNvPicPr/>
                      <p:nvPr/>
                    </p:nvPicPr>
                    <p:blipFill>
                      <a:blip r:embed="rId3"/>
                      <a:stretch>
                        <a:fillRect/>
                      </a:stretch>
                    </p:blipFill>
                    <p:spPr>
                      <a:xfrm>
                        <a:off x="144780" y="2647236"/>
                        <a:ext cx="2522220" cy="892969"/>
                      </a:xfrm>
                      <a:prstGeom prst="rect">
                        <a:avLst/>
                      </a:prstGeom>
                      <a:noFill/>
                      <a:ln w="38100">
                        <a:noFill/>
                        <a:miter/>
                      </a:ln>
                    </p:spPr>
                  </p:pic>
                </p:oleObj>
              </mc:Fallback>
            </mc:AlternateContent>
          </a:graphicData>
        </a:graphic>
      </p:graphicFrame>
      <p:sp>
        <p:nvSpPr>
          <p:cNvPr id="13" name="文本框 12"/>
          <p:cNvSpPr txBox="1"/>
          <p:nvPr/>
        </p:nvSpPr>
        <p:spPr>
          <a:xfrm>
            <a:off x="1932146" y="3768566"/>
            <a:ext cx="1104265" cy="299085"/>
          </a:xfrm>
          <a:prstGeom prst="rect">
            <a:avLst/>
          </a:prstGeom>
          <a:noFill/>
        </p:spPr>
        <p:txBody>
          <a:bodyPr wrap="none" rtlCol="0">
            <a:spAutoFit/>
          </a:bodyPr>
          <a:p>
            <a:r>
              <a:rPr lang="en-US" altLang="zh-CN" sz="1350">
                <a:latin typeface="微软雅黑" panose="020B0503020204020204" pitchFamily="34" charset="-122"/>
                <a:ea typeface="微软雅黑" panose="020B0503020204020204" pitchFamily="34" charset="-122"/>
                <a:cs typeface="微软雅黑" panose="020B0503020204020204" pitchFamily="34" charset="-122"/>
              </a:rPr>
              <a:t>w</a:t>
            </a:r>
            <a:r>
              <a:rPr lang="zh-CN" altLang="en-US" sz="1350">
                <a:latin typeface="微软雅黑" panose="020B0503020204020204" pitchFamily="34" charset="-122"/>
                <a:ea typeface="微软雅黑" panose="020B0503020204020204" pitchFamily="34" charset="-122"/>
                <a:cs typeface="微软雅黑" panose="020B0503020204020204" pitchFamily="34" charset="-122"/>
              </a:rPr>
              <a:t>有</a:t>
            </a:r>
            <a:r>
              <a:rPr lang="en-US" altLang="zh-CN" sz="1350">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350">
                <a:latin typeface="微软雅黑" panose="020B0503020204020204" pitchFamily="34" charset="-122"/>
                <a:ea typeface="微软雅黑" panose="020B0503020204020204" pitchFamily="34" charset="-122"/>
                <a:cs typeface="微软雅黑" panose="020B0503020204020204" pitchFamily="34" charset="-122"/>
              </a:rPr>
              <a:t>个深度</a:t>
            </a:r>
            <a:endParaRPr lang="zh-CN" altLang="en-US" sz="135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2923223" y="2181701"/>
            <a:ext cx="257175" cy="299085"/>
          </a:xfrm>
          <a:prstGeom prst="rect">
            <a:avLst/>
          </a:prstGeom>
          <a:noFill/>
        </p:spPr>
        <p:txBody>
          <a:bodyPr wrap="none" rtlCol="0">
            <a:spAutoFit/>
          </a:bodyPr>
          <a:p>
            <a:r>
              <a:rPr lang="en-US" altLang="zh-CN" sz="1350"/>
              <a:t>x</a:t>
            </a:r>
            <a:endParaRPr lang="en-US" altLang="zh-CN" sz="1350"/>
          </a:p>
        </p:txBody>
      </p:sp>
      <p:sp>
        <p:nvSpPr>
          <p:cNvPr id="15" name="文本框 14"/>
          <p:cNvSpPr txBox="1"/>
          <p:nvPr/>
        </p:nvSpPr>
        <p:spPr>
          <a:xfrm>
            <a:off x="3359944" y="3379470"/>
            <a:ext cx="276225" cy="299085"/>
          </a:xfrm>
          <a:prstGeom prst="rect">
            <a:avLst/>
          </a:prstGeom>
          <a:noFill/>
        </p:spPr>
        <p:txBody>
          <a:bodyPr wrap="none" rtlCol="0">
            <a:spAutoFit/>
          </a:bodyPr>
          <a:p>
            <a:r>
              <a:rPr lang="en-US" altLang="zh-CN" sz="1350"/>
              <a:t>R</a:t>
            </a:r>
            <a:endParaRPr lang="en-US" altLang="zh-CN" sz="1350"/>
          </a:p>
        </p:txBody>
      </p:sp>
      <p:sp>
        <p:nvSpPr>
          <p:cNvPr id="16" name="文本框 15"/>
          <p:cNvSpPr txBox="1"/>
          <p:nvPr/>
        </p:nvSpPr>
        <p:spPr>
          <a:xfrm>
            <a:off x="4924901" y="3390424"/>
            <a:ext cx="290830" cy="299085"/>
          </a:xfrm>
          <a:prstGeom prst="rect">
            <a:avLst/>
          </a:prstGeom>
          <a:noFill/>
        </p:spPr>
        <p:txBody>
          <a:bodyPr wrap="none" rtlCol="0">
            <a:spAutoFit/>
          </a:bodyPr>
          <a:p>
            <a:r>
              <a:rPr lang="en-US" altLang="zh-CN" sz="1350"/>
              <a:t>G</a:t>
            </a:r>
            <a:endParaRPr lang="en-US" altLang="zh-CN" sz="1350"/>
          </a:p>
        </p:txBody>
      </p:sp>
      <p:sp>
        <p:nvSpPr>
          <p:cNvPr id="17" name="文本框 16"/>
          <p:cNvSpPr txBox="1"/>
          <p:nvPr/>
        </p:nvSpPr>
        <p:spPr>
          <a:xfrm>
            <a:off x="6483191" y="3408521"/>
            <a:ext cx="276225" cy="299085"/>
          </a:xfrm>
          <a:prstGeom prst="rect">
            <a:avLst/>
          </a:prstGeom>
          <a:noFill/>
        </p:spPr>
        <p:txBody>
          <a:bodyPr wrap="none" rtlCol="0">
            <a:spAutoFit/>
          </a:bodyPr>
          <a:p>
            <a:r>
              <a:rPr lang="en-US" altLang="zh-CN" sz="1350"/>
              <a:t>B</a:t>
            </a:r>
            <a:endParaRPr lang="en-US" altLang="zh-CN" sz="1350"/>
          </a:p>
        </p:txBody>
      </p:sp>
      <p:sp>
        <p:nvSpPr>
          <p:cNvPr id="18" name="文本框 17"/>
          <p:cNvSpPr txBox="1"/>
          <p:nvPr/>
        </p:nvSpPr>
        <p:spPr>
          <a:xfrm>
            <a:off x="4722971" y="1158240"/>
            <a:ext cx="274320" cy="29908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p>
            <a:r>
              <a:rPr lang="en-US" altLang="zh-CN" sz="1350"/>
              <a:t>C</a:t>
            </a:r>
            <a:endParaRPr lang="en-US" altLang="zh-CN" sz="1350"/>
          </a:p>
        </p:txBody>
      </p:sp>
      <p:sp>
        <p:nvSpPr>
          <p:cNvPr id="19" name="文本框 18"/>
          <p:cNvSpPr txBox="1"/>
          <p:nvPr/>
        </p:nvSpPr>
        <p:spPr>
          <a:xfrm>
            <a:off x="3181350" y="1782128"/>
            <a:ext cx="276225" cy="29908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p>
            <a:r>
              <a:rPr lang="en-US" altLang="zh-CN" sz="1350"/>
              <a:t>B</a:t>
            </a:r>
            <a:endParaRPr lang="en-US" altLang="zh-CN" sz="1350"/>
          </a:p>
        </p:txBody>
      </p:sp>
      <p:sp>
        <p:nvSpPr>
          <p:cNvPr id="20" name="文本框 19"/>
          <p:cNvSpPr txBox="1"/>
          <p:nvPr/>
        </p:nvSpPr>
        <p:spPr>
          <a:xfrm>
            <a:off x="4082415" y="3746659"/>
            <a:ext cx="281940" cy="29908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p>
            <a:r>
              <a:rPr lang="en-US" altLang="zh-CN" sz="1350"/>
              <a:t>A</a:t>
            </a:r>
            <a:endParaRPr lang="en-US" altLang="zh-CN" sz="1350"/>
          </a:p>
        </p:txBody>
      </p:sp>
      <p:sp>
        <p:nvSpPr>
          <p:cNvPr id="22" name="文本框 21"/>
          <p:cNvSpPr txBox="1"/>
          <p:nvPr/>
        </p:nvSpPr>
        <p:spPr>
          <a:xfrm>
            <a:off x="1591151" y="4361021"/>
            <a:ext cx="1245235" cy="506730"/>
          </a:xfrm>
          <a:prstGeom prst="rect">
            <a:avLst/>
          </a:prstGeom>
          <a:noFill/>
        </p:spPr>
        <p:txBody>
          <a:bodyPr wrap="none" rtlCol="0">
            <a:spAutoFit/>
          </a:bodyPr>
          <a:p>
            <a:r>
              <a:rPr lang="zh-CN" altLang="en-US" sz="1350">
                <a:latin typeface="微软雅黑" panose="020B0503020204020204" pitchFamily="34" charset="-122"/>
                <a:ea typeface="微软雅黑" panose="020B0503020204020204" pitchFamily="34" charset="-122"/>
                <a:cs typeface="微软雅黑" panose="020B0503020204020204" pitchFamily="34" charset="-122"/>
              </a:rPr>
              <a:t>前向：</a:t>
            </a:r>
            <a:r>
              <a:rPr lang="en-US" altLang="zh-CN" sz="1350">
                <a:latin typeface="微软雅黑" panose="020B0503020204020204" pitchFamily="34" charset="-122"/>
                <a:ea typeface="微软雅黑" panose="020B0503020204020204" pitchFamily="34" charset="-122"/>
                <a:cs typeface="微软雅黑" panose="020B0503020204020204" pitchFamily="34" charset="-122"/>
              </a:rPr>
              <a:t>A*B=C</a:t>
            </a:r>
            <a:endParaRPr lang="en-US" altLang="zh-CN" sz="135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350">
                <a:latin typeface="微软雅黑" panose="020B0503020204020204" pitchFamily="34" charset="-122"/>
                <a:ea typeface="微软雅黑" panose="020B0503020204020204" pitchFamily="34" charset="-122"/>
                <a:cs typeface="微软雅黑" panose="020B0503020204020204" pitchFamily="34" charset="-122"/>
              </a:rPr>
              <a:t>反向：</a:t>
            </a:r>
            <a:r>
              <a:rPr lang="en-US" altLang="zh-CN" sz="1350">
                <a:latin typeface="微软雅黑" panose="020B0503020204020204" pitchFamily="34" charset="-122"/>
                <a:ea typeface="微软雅黑" panose="020B0503020204020204" pitchFamily="34" charset="-122"/>
                <a:cs typeface="微软雅黑" panose="020B0503020204020204" pitchFamily="34" charset="-122"/>
              </a:rPr>
              <a:t>A=C*B</a:t>
            </a:r>
            <a:endParaRPr lang="en-US" altLang="zh-CN" sz="135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2" name="组合 11"/>
          <p:cNvGrpSpPr/>
          <p:nvPr/>
        </p:nvGrpSpPr>
        <p:grpSpPr>
          <a:xfrm>
            <a:off x="525421" y="196300"/>
            <a:ext cx="499639" cy="498431"/>
            <a:chOff x="611187" y="261275"/>
            <a:chExt cx="666069" cy="664458"/>
          </a:xfrm>
        </p:grpSpPr>
        <p:sp>
          <p:nvSpPr>
            <p:cNvPr id="21" name="矩形 20"/>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3" name="矩形 22"/>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03630" y="221"/>
            <a:ext cx="7886700" cy="994397"/>
          </a:xfrm>
        </p:spPr>
        <p:txBody>
          <a:bodyPr/>
          <a:p>
            <a:pPr algn="l">
              <a:buClrTx/>
              <a:buSzTx/>
              <a:buFontTx/>
            </a:pPr>
            <a:r>
              <a:rPr lang="zh-CN" altLang="en-US" sz="3600" b="1"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sym typeface="+mn-ea"/>
              </a:rPr>
              <a:t>CNN</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rPr>
              <a:t>的前向传播、反向传播</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sym typeface="+mn-ea"/>
            </a:endParaRPr>
          </a:p>
        </p:txBody>
      </p:sp>
      <p:pic>
        <p:nvPicPr>
          <p:cNvPr id="3" name="图片 2"/>
          <p:cNvPicPr>
            <a:picLocks noChangeAspect="1"/>
          </p:cNvPicPr>
          <p:nvPr/>
        </p:nvPicPr>
        <p:blipFill>
          <a:blip r:embed="rId1"/>
          <a:stretch>
            <a:fillRect/>
          </a:stretch>
        </p:blipFill>
        <p:spPr>
          <a:xfrm>
            <a:off x="935831" y="1596390"/>
            <a:ext cx="7272338" cy="1950244"/>
          </a:xfrm>
          <a:prstGeom prst="rect">
            <a:avLst/>
          </a:prstGeom>
        </p:spPr>
      </p:pic>
      <p:pic>
        <p:nvPicPr>
          <p:cNvPr id="5" name="图片 4"/>
          <p:cNvPicPr>
            <a:picLocks noChangeAspect="1"/>
          </p:cNvPicPr>
          <p:nvPr/>
        </p:nvPicPr>
        <p:blipFill>
          <a:blip r:embed="rId1"/>
          <a:stretch>
            <a:fillRect/>
          </a:stretch>
        </p:blipFill>
        <p:spPr>
          <a:xfrm>
            <a:off x="410051" y="1575435"/>
            <a:ext cx="7875270" cy="2111693"/>
          </a:xfrm>
          <a:prstGeom prst="rect">
            <a:avLst/>
          </a:prstGeom>
        </p:spPr>
      </p:pic>
      <p:sp>
        <p:nvSpPr>
          <p:cNvPr id="6" name="文本框 5"/>
          <p:cNvSpPr txBox="1"/>
          <p:nvPr/>
        </p:nvSpPr>
        <p:spPr>
          <a:xfrm>
            <a:off x="210503" y="927735"/>
            <a:ext cx="4762500" cy="3683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p>
            <a:r>
              <a:rPr lang="en-US" altLang="zh-CN" b="1"/>
              <a:t>mean pooling</a:t>
            </a:r>
            <a:r>
              <a:rPr lang="zh-CN" altLang="en-US" b="1"/>
              <a:t>和</a:t>
            </a:r>
            <a:r>
              <a:rPr lang="en-US" altLang="zh-CN" b="1"/>
              <a:t>max pooling</a:t>
            </a:r>
            <a:r>
              <a:rPr lang="zh-CN" altLang="en-US" b="1"/>
              <a:t>的前向和反向传播</a:t>
            </a:r>
            <a:endParaRPr lang="zh-CN" altLang="en-US" b="1"/>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03630" y="22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卷积的作用</a:t>
            </a:r>
            <a:endParaRPr lang="zh-CN" altLang="en-US" dirty="0"/>
          </a:p>
        </p:txBody>
      </p:sp>
      <p:pic>
        <p:nvPicPr>
          <p:cNvPr id="3" name="Picture 4" descr="Sobel Gx convolu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1459" y="782240"/>
            <a:ext cx="4654388" cy="3188255"/>
          </a:xfrm>
          <a:prstGeom prst="rect">
            <a:avLst/>
          </a:prstGeom>
          <a:noFill/>
          <a:extLst>
            <a:ext uri="{909E8E84-426E-40DD-AFC4-6F175D3DCCD1}">
              <a14:hiddenFill xmlns:a14="http://schemas.microsoft.com/office/drawing/2010/main">
                <a:solidFill>
                  <a:srgbClr val="FFFFFF"/>
                </a:solidFill>
              </a14:hiddenFill>
            </a:ext>
          </a:extLst>
        </p:spPr>
      </p:pic>
      <p:pic>
        <p:nvPicPr>
          <p:cNvPr id="100" name="图片 99"/>
          <p:cNvPicPr/>
          <p:nvPr/>
        </p:nvPicPr>
        <p:blipFill>
          <a:blip r:embed="rId2"/>
          <a:stretch>
            <a:fillRect/>
          </a:stretch>
        </p:blipFill>
        <p:spPr>
          <a:xfrm>
            <a:off x="5210175" y="123825"/>
            <a:ext cx="3757613" cy="2743200"/>
          </a:xfrm>
          <a:prstGeom prst="rect">
            <a:avLst/>
          </a:prstGeom>
          <a:noFill/>
          <a:ln w="9525">
            <a:noFill/>
          </a:ln>
        </p:spPr>
      </p:pic>
      <p:pic>
        <p:nvPicPr>
          <p:cNvPr id="101" name="图片 100"/>
          <p:cNvPicPr/>
          <p:nvPr/>
        </p:nvPicPr>
        <p:blipFill>
          <a:blip r:embed="rId3"/>
          <a:stretch>
            <a:fillRect/>
          </a:stretch>
        </p:blipFill>
        <p:spPr>
          <a:xfrm>
            <a:off x="5624513" y="2989660"/>
            <a:ext cx="1743075" cy="1850231"/>
          </a:xfrm>
          <a:prstGeom prst="rect">
            <a:avLst/>
          </a:prstGeom>
          <a:noFill/>
          <a:ln w="9525">
            <a:noFill/>
          </a:ln>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24890" y="4975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三个颜色通道怎么办？</a:t>
            </a:r>
            <a:endParaRPr lang="zh-CN" altLang="en-US" dirty="0"/>
          </a:p>
        </p:txBody>
      </p:sp>
      <p:pic>
        <p:nvPicPr>
          <p:cNvPr id="3" name="图片 2"/>
          <p:cNvPicPr>
            <a:picLocks noChangeAspect="1"/>
          </p:cNvPicPr>
          <p:nvPr/>
        </p:nvPicPr>
        <p:blipFill>
          <a:blip r:embed="rId1"/>
          <a:stretch>
            <a:fillRect/>
          </a:stretch>
        </p:blipFill>
        <p:spPr>
          <a:xfrm>
            <a:off x="0" y="1679428"/>
            <a:ext cx="9144000" cy="1784644"/>
          </a:xfrm>
          <a:prstGeom prst="rect">
            <a:avLst/>
          </a:prstGeom>
        </p:spPr>
      </p:pic>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163955" y="58641"/>
            <a:ext cx="7886700" cy="994397"/>
          </a:xfrm>
        </p:spPr>
        <p:txBody>
          <a:bodyPr/>
          <a:lstStyle/>
          <a:p>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图像颜色通道</a:t>
            </a:r>
            <a:endParaRPr lang="zh-CN" altLang="en-US"/>
          </a:p>
        </p:txBody>
      </p:sp>
      <p:pic>
        <p:nvPicPr>
          <p:cNvPr id="2" name="图片 1"/>
          <p:cNvPicPr>
            <a:picLocks noChangeAspect="1"/>
          </p:cNvPicPr>
          <p:nvPr/>
        </p:nvPicPr>
        <p:blipFill>
          <a:blip r:embed="rId1"/>
          <a:stretch>
            <a:fillRect/>
          </a:stretch>
        </p:blipFill>
        <p:spPr>
          <a:xfrm>
            <a:off x="692944" y="1668780"/>
            <a:ext cx="7822406" cy="3100388"/>
          </a:xfrm>
          <a:prstGeom prst="rect">
            <a:avLst/>
          </a:prstGeom>
        </p:spPr>
      </p:pic>
      <p:sp>
        <p:nvSpPr>
          <p:cNvPr id="3" name="文本框 2"/>
          <p:cNvSpPr txBox="1"/>
          <p:nvPr/>
        </p:nvSpPr>
        <p:spPr>
          <a:xfrm>
            <a:off x="1407795" y="1052513"/>
            <a:ext cx="6126480" cy="368300"/>
          </a:xfrm>
          <a:prstGeom prst="rect">
            <a:avLst/>
          </a:prstGeom>
          <a:noFill/>
        </p:spPr>
        <p:txBody>
          <a:bodyPr wrap="none" rtlCol="0" anchor="t">
            <a:spAutoFit/>
          </a:bodyPr>
          <a:p>
            <a:r>
              <a:rPr lang="zh-CN" altLang="en-US" dirty="0">
                <a:latin typeface="微软雅黑" panose="020B0503020204020204" pitchFamily="34" charset="-122"/>
                <a:ea typeface="微软雅黑" panose="020B0503020204020204" pitchFamily="34" charset="-122"/>
                <a:sym typeface="+mn-ea"/>
              </a:rPr>
              <a:t>三个通道分别算特征值，然后三个特征值加起来得最终结果</a:t>
            </a:r>
            <a:endParaRPr lang="zh-CN" altLang="en-US" dirty="0">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525421" y="19630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69938" y="0"/>
            <a:ext cx="9004123"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03547" y="0"/>
            <a:ext cx="8936906" cy="5143500"/>
          </a:xfrm>
          <a:prstGeom prst="rect">
            <a:avLst/>
          </a:prstGeom>
        </p:spPr>
      </p:pic>
    </p:spTree>
  </p:cSld>
  <p:clrMapOvr>
    <a:masterClrMapping/>
  </p:clrMapOvr>
</p:sld>
</file>

<file path=ppt/tags/tag1.xml><?xml version="1.0" encoding="utf-8"?>
<p:tagLst xmlns:p="http://schemas.openxmlformats.org/presentationml/2006/main">
  <p:tag name="KSO_WPP_MARK_KEY" val="c80a38df-c46c-4dde-95b9-def8d6b03334"/>
  <p:tag name="COMMONDATA" val="eyJoZGlkIjoiMzEwNTM5NzYwMDRjMzkwZTVkZjY2ODkwMGIxNGU0OTUifQ=="/>
</p:tagLst>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rgbClr val="FFFF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1306</Words>
  <Application>WPS 演示</Application>
  <PresentationFormat>全屏显示(16:9)</PresentationFormat>
  <Paragraphs>176</Paragraphs>
  <Slides>44</Slides>
  <Notes>94</Notes>
  <HiddenSlides>0</HiddenSlides>
  <MMClips>4</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44</vt:i4>
      </vt:variant>
    </vt:vector>
  </HeadingPairs>
  <TitlesOfParts>
    <vt:vector size="66" baseType="lpstr">
      <vt:lpstr>Arial</vt:lpstr>
      <vt:lpstr>宋体</vt:lpstr>
      <vt:lpstr>Wingdings</vt:lpstr>
      <vt:lpstr>Helvetica Neue Light</vt:lpstr>
      <vt:lpstr>微软雅黑</vt:lpstr>
      <vt:lpstr>黑体</vt:lpstr>
      <vt:lpstr>Times New Roman</vt:lpstr>
      <vt:lpstr>Calibri</vt:lpstr>
      <vt:lpstr>Arial Unicode MS</vt:lpstr>
      <vt:lpstr>Calibri Light</vt:lpstr>
      <vt:lpstr>MicrosoftYaHei</vt:lpstr>
      <vt:lpstr>AMGDT</vt:lpstr>
      <vt:lpstr>PingFang SC</vt:lpstr>
      <vt:lpstr>Verdana</vt:lpstr>
      <vt:lpstr>-apple-system</vt:lpstr>
      <vt:lpstr>Tahoma</vt:lpstr>
      <vt:lpstr>Monospaced Number</vt:lpstr>
      <vt:lpstr>KaTeX_Main</vt:lpstr>
      <vt:lpstr>Wingdings</vt:lpstr>
      <vt:lpstr>Office 主题</vt:lpstr>
      <vt:lpstr>自定义设计方案</vt:lpstr>
      <vt:lpstr>Equation.KSEE3</vt:lpstr>
      <vt:lpstr>PowerPoint 演示文稿</vt:lpstr>
      <vt:lpstr>卷积神经网络 （Convolutional neural network，CNN）</vt:lpstr>
      <vt:lpstr>卷积网络与传统网络的对比</vt:lpstr>
      <vt:lpstr>PowerPoint 演示文稿</vt:lpstr>
      <vt:lpstr>卷积的作用</vt:lpstr>
      <vt:lpstr>三个颜色通道怎么办？</vt:lpstr>
      <vt:lpstr>图像颜色通道</vt:lpstr>
      <vt:lpstr>PowerPoint 演示文稿</vt:lpstr>
      <vt:lpstr>PowerPoint 演示文稿</vt:lpstr>
      <vt:lpstr>PowerPoint 演示文稿</vt:lpstr>
      <vt:lpstr>PowerPoint 演示文稿</vt:lpstr>
      <vt:lpstr>特征图</vt:lpstr>
      <vt:lpstr>特征图</vt:lpstr>
      <vt:lpstr>多次反复卷积</vt:lpstr>
      <vt:lpstr>堆叠的卷积层</vt:lpstr>
      <vt:lpstr>卷积层涉及的参数</vt:lpstr>
      <vt:lpstr>PowerPoint 演示文稿</vt:lpstr>
      <vt:lpstr>卷积层涉及的参数</vt:lpstr>
      <vt:lpstr>PowerPoint 演示文稿</vt:lpstr>
      <vt:lpstr>边缘填充</vt:lpstr>
      <vt:lpstr>卷积层涉及的参数</vt:lpstr>
      <vt:lpstr>卷积结果（特征图）尺寸的计算公式</vt:lpstr>
      <vt:lpstr>卷积结果（特征图）尺寸的计算公式</vt:lpstr>
      <vt:lpstr>卷积参数共享</vt:lpstr>
      <vt:lpstr>PowerPoint 演示文稿</vt:lpstr>
      <vt:lpstr>池化（Pooling）</vt:lpstr>
      <vt:lpstr>最大池化</vt:lpstr>
      <vt:lpstr>整体网络架构</vt:lpstr>
      <vt:lpstr>特征图的变化</vt:lpstr>
      <vt:lpstr>LeNet</vt:lpstr>
      <vt:lpstr>经典网络Alexnet（2012年提出）</vt:lpstr>
      <vt:lpstr>经典网络Vgg（2014年提出）</vt:lpstr>
      <vt:lpstr>经典网络 Resnet（2015年提出） （Deep residual network，残差网络）</vt:lpstr>
      <vt:lpstr>PowerPoint 演示文稿</vt:lpstr>
      <vt:lpstr>经典网络 Resnet（2015年提出）</vt:lpstr>
      <vt:lpstr>PowerPoint 演示文稿</vt:lpstr>
      <vt:lpstr>Resnet用于目标检测</vt:lpstr>
      <vt:lpstr>感受野(Receptive Field)</vt:lpstr>
      <vt:lpstr>感受野(Receptive Field)</vt:lpstr>
      <vt:lpstr>AlexNet的感受野</vt:lpstr>
      <vt:lpstr>感受野</vt:lpstr>
      <vt:lpstr>CNN的前向传播、反向传播</vt:lpstr>
      <vt:lpstr>CNN的前向传播、反向传播</vt:lpstr>
      <vt:lpstr>CNN的前向传播、反向传播</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zjutlzr</dc:creator>
  <cp:lastModifiedBy>niexy</cp:lastModifiedBy>
  <cp:revision>782</cp:revision>
  <dcterms:created xsi:type="dcterms:W3CDTF">2022-12-02T14:56:00Z</dcterms:created>
  <dcterms:modified xsi:type="dcterms:W3CDTF">2023-10-17T04:52:10Z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2052-11.1.0.12650</vt:lpwstr>
  </property>
  <property fmtid="{D5CDD505-2E9C-101B-9397-08002B2CF9AE}" pid="3" name="ICV">
    <vt:lpwstr>4E432739AE4200CF0A128A63B83C6F27</vt:lpwstr>
  </property>
</Properties>
</file>